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75" r:id="rId2"/>
    <p:sldId id="273" r:id="rId3"/>
    <p:sldId id="274" r:id="rId4"/>
    <p:sldId id="272" r:id="rId5"/>
    <p:sldId id="267" r:id="rId6"/>
    <p:sldId id="258" r:id="rId7"/>
    <p:sldId id="265" r:id="rId8"/>
    <p:sldId id="264" r:id="rId9"/>
    <p:sldId id="269" r:id="rId10"/>
    <p:sldId id="263" r:id="rId11"/>
    <p:sldId id="262" r:id="rId12"/>
    <p:sldId id="261" r:id="rId13"/>
    <p:sldId id="256" r:id="rId14"/>
    <p:sldId id="259" r:id="rId15"/>
    <p:sldId id="257" r:id="rId16"/>
    <p:sldId id="270" r:id="rId17"/>
  </p:sldIdLst>
  <p:sldSz cx="6858000" cy="4114800"/>
  <p:notesSz cx="6950075" cy="9236075"/>
  <p:defaultTextStyle>
    <a:defPPr>
      <a:defRPr lang="en-US"/>
    </a:defPPr>
    <a:lvl1pPr marL="0" algn="l" defTabSz="526694" rtl="0" eaLnBrk="1" latinLnBrk="0" hangingPunct="1">
      <a:defRPr sz="1037" kern="1200">
        <a:solidFill>
          <a:schemeClr val="tx1"/>
        </a:solidFill>
        <a:latin typeface="+mn-lt"/>
        <a:ea typeface="+mn-ea"/>
        <a:cs typeface="+mn-cs"/>
      </a:defRPr>
    </a:lvl1pPr>
    <a:lvl2pPr marL="263347" algn="l" defTabSz="526694" rtl="0" eaLnBrk="1" latinLnBrk="0" hangingPunct="1">
      <a:defRPr sz="1037" kern="1200">
        <a:solidFill>
          <a:schemeClr val="tx1"/>
        </a:solidFill>
        <a:latin typeface="+mn-lt"/>
        <a:ea typeface="+mn-ea"/>
        <a:cs typeface="+mn-cs"/>
      </a:defRPr>
    </a:lvl2pPr>
    <a:lvl3pPr marL="526694" algn="l" defTabSz="526694" rtl="0" eaLnBrk="1" latinLnBrk="0" hangingPunct="1">
      <a:defRPr sz="1037" kern="1200">
        <a:solidFill>
          <a:schemeClr val="tx1"/>
        </a:solidFill>
        <a:latin typeface="+mn-lt"/>
        <a:ea typeface="+mn-ea"/>
        <a:cs typeface="+mn-cs"/>
      </a:defRPr>
    </a:lvl3pPr>
    <a:lvl4pPr marL="790042" algn="l" defTabSz="526694" rtl="0" eaLnBrk="1" latinLnBrk="0" hangingPunct="1">
      <a:defRPr sz="1037" kern="1200">
        <a:solidFill>
          <a:schemeClr val="tx1"/>
        </a:solidFill>
        <a:latin typeface="+mn-lt"/>
        <a:ea typeface="+mn-ea"/>
        <a:cs typeface="+mn-cs"/>
      </a:defRPr>
    </a:lvl4pPr>
    <a:lvl5pPr marL="1053389" algn="l" defTabSz="526694" rtl="0" eaLnBrk="1" latinLnBrk="0" hangingPunct="1">
      <a:defRPr sz="1037" kern="1200">
        <a:solidFill>
          <a:schemeClr val="tx1"/>
        </a:solidFill>
        <a:latin typeface="+mn-lt"/>
        <a:ea typeface="+mn-ea"/>
        <a:cs typeface="+mn-cs"/>
      </a:defRPr>
    </a:lvl5pPr>
    <a:lvl6pPr marL="1316736" algn="l" defTabSz="526694" rtl="0" eaLnBrk="1" latinLnBrk="0" hangingPunct="1">
      <a:defRPr sz="1037" kern="1200">
        <a:solidFill>
          <a:schemeClr val="tx1"/>
        </a:solidFill>
        <a:latin typeface="+mn-lt"/>
        <a:ea typeface="+mn-ea"/>
        <a:cs typeface="+mn-cs"/>
      </a:defRPr>
    </a:lvl6pPr>
    <a:lvl7pPr marL="1580083" algn="l" defTabSz="526694" rtl="0" eaLnBrk="1" latinLnBrk="0" hangingPunct="1">
      <a:defRPr sz="1037" kern="1200">
        <a:solidFill>
          <a:schemeClr val="tx1"/>
        </a:solidFill>
        <a:latin typeface="+mn-lt"/>
        <a:ea typeface="+mn-ea"/>
        <a:cs typeface="+mn-cs"/>
      </a:defRPr>
    </a:lvl7pPr>
    <a:lvl8pPr marL="1843430" algn="l" defTabSz="526694" rtl="0" eaLnBrk="1" latinLnBrk="0" hangingPunct="1">
      <a:defRPr sz="1037" kern="1200">
        <a:solidFill>
          <a:schemeClr val="tx1"/>
        </a:solidFill>
        <a:latin typeface="+mn-lt"/>
        <a:ea typeface="+mn-ea"/>
        <a:cs typeface="+mn-cs"/>
      </a:defRPr>
    </a:lvl8pPr>
    <a:lvl9pPr marL="2106778" algn="l" defTabSz="526694" rtl="0" eaLnBrk="1" latinLnBrk="0" hangingPunct="1">
      <a:defRPr sz="103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21" autoAdjust="0"/>
    <p:restoredTop sz="94660"/>
  </p:normalViewPr>
  <p:slideViewPr>
    <p:cSldViewPr snapToGrid="0">
      <p:cViewPr varScale="1">
        <p:scale>
          <a:sx n="176" d="100"/>
          <a:sy n="176" d="100"/>
        </p:scale>
        <p:origin x="882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56B5A902-60CC-4661-A3D3-E949E473F19B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76300" y="1154113"/>
            <a:ext cx="5197475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1"/>
            <a:ext cx="5560060" cy="3636705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80DF8E6C-DC08-48EE-B345-1C20E621EA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648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Valid Until: 3/21/2024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DF8E6C-DC08-48EE-B345-1C20E621EAA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7307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Valid Until: 3/21/2024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DF8E6C-DC08-48EE-B345-1C20E621EAA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5431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Valid Until: 3/21/2024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DF8E6C-DC08-48EE-B345-1C20E621EAA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7589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Valid Until: 3/21/2024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DF8E6C-DC08-48EE-B345-1C20E621EAA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1730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Valid Until: 3/21/2024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DF8E6C-DC08-48EE-B345-1C20E621EAA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9769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Valid Until: 3/21/2024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DF8E6C-DC08-48EE-B345-1C20E621EAA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0222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Valid Until: 3/21/2024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DF8E6C-DC08-48EE-B345-1C20E621EAA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0342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Valid Until: 3/21/2024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DF8E6C-DC08-48EE-B345-1C20E621EAA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0139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Valid until ??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DF8E6C-DC08-48EE-B345-1C20E621EAA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169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Valid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DF8E6C-DC08-48EE-B345-1C20E621EAA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7708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Valid Until: 3/21/2024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DF8E6C-DC08-48EE-B345-1C20E621EAA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0724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Valid Until: 3/21/2024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DF8E6C-DC08-48EE-B345-1C20E621EAA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9789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Valid Until: 3/21/2024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DF8E6C-DC08-48EE-B345-1C20E621EAA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2532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Valid Until: 3/21/2024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DF8E6C-DC08-48EE-B345-1C20E621EAA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9299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Valid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DF8E6C-DC08-48EE-B345-1C20E621EAA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5580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Valid Until: 3/21/2024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DF8E6C-DC08-48EE-B345-1C20E621EAA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010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7250" y="673418"/>
            <a:ext cx="5143500" cy="1432560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2161223"/>
            <a:ext cx="5143500" cy="993457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A9ED7-F1C0-4584-994D-40CB67B6BE91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65C2E-54DD-482D-9442-6EB32187E3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7685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A9ED7-F1C0-4584-994D-40CB67B6BE91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65C2E-54DD-482D-9442-6EB32187E3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6483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1025843"/>
            <a:ext cx="5915025" cy="1711642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2753678"/>
            <a:ext cx="5915025" cy="900112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A9ED7-F1C0-4584-994D-40CB67B6BE91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65C2E-54DD-482D-9442-6EB32187E3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461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1095375"/>
            <a:ext cx="2914650" cy="26108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1095375"/>
            <a:ext cx="2914650" cy="26108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A9ED7-F1C0-4584-994D-40CB67B6BE91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65C2E-54DD-482D-9442-6EB32187E3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349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219075"/>
            <a:ext cx="5915025" cy="7953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1008698"/>
            <a:ext cx="2901255" cy="494347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1503045"/>
            <a:ext cx="2901255" cy="22107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1008698"/>
            <a:ext cx="2915543" cy="494347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1503045"/>
            <a:ext cx="2915543" cy="22107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A9ED7-F1C0-4584-994D-40CB67B6BE91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65C2E-54DD-482D-9442-6EB32187E3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868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A9ED7-F1C0-4584-994D-40CB67B6BE91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65C2E-54DD-482D-9442-6EB32187E3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1142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A9ED7-F1C0-4584-994D-40CB67B6BE91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65C2E-54DD-482D-9442-6EB32187E3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150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274320"/>
            <a:ext cx="2211883" cy="96012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592455"/>
            <a:ext cx="3471863" cy="2924175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1234440"/>
            <a:ext cx="2211883" cy="2286953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A9ED7-F1C0-4584-994D-40CB67B6BE91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65C2E-54DD-482D-9442-6EB32187E3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3200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274320"/>
            <a:ext cx="2211883" cy="96012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592455"/>
            <a:ext cx="3471863" cy="2924175"/>
          </a:xfrm>
        </p:spPr>
        <p:txBody>
          <a:bodyPr anchor="t"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1234440"/>
            <a:ext cx="2211883" cy="2286953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A9ED7-F1C0-4584-994D-40CB67B6BE91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65C2E-54DD-482D-9442-6EB32187E3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091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A9ED7-F1C0-4584-994D-40CB67B6BE91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65C2E-54DD-482D-9442-6EB32187E3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99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6" y="219075"/>
            <a:ext cx="1478756" cy="348710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7" y="219075"/>
            <a:ext cx="4350544" cy="348710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A9ED7-F1C0-4584-994D-40CB67B6BE91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65C2E-54DD-482D-9442-6EB32187E3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972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219075"/>
            <a:ext cx="5915025" cy="7953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1095375"/>
            <a:ext cx="5915025" cy="26108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3813810"/>
            <a:ext cx="1543050" cy="2190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3A9ED7-F1C0-4584-994D-40CB67B6BE91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3813810"/>
            <a:ext cx="2314575" cy="2190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3813810"/>
            <a:ext cx="1543050" cy="2190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265C2E-54DD-482D-9442-6EB32187E3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162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AE0A939-EBFA-9266-CA8A-F55BF51511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693" y="1273019"/>
            <a:ext cx="5724706" cy="2653982"/>
          </a:xfrm>
          <a:prstGeom prst="rect">
            <a:avLst/>
          </a:prstGeom>
        </p:spPr>
      </p:pic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706247" y="923585"/>
            <a:ext cx="4771785" cy="30777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marL="0" marR="0">
              <a:spcBef>
                <a:spcPts val="200"/>
              </a:spcBef>
              <a:spcAft>
                <a:spcPts val="0"/>
              </a:spcAft>
            </a:pPr>
            <a:r>
              <a:rPr lang="en-US" sz="14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Altitude: </a:t>
            </a:r>
            <a:r>
              <a:rPr lang="en-US" sz="14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6750  UNI/CTAF:122.725  AWOS: 135.925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79968" y="354368"/>
            <a:ext cx="2278708" cy="795338"/>
          </a:xfrm>
        </p:spPr>
        <p:txBody>
          <a:bodyPr/>
          <a:lstStyle/>
          <a:p>
            <a:r>
              <a:rPr lang="en-US" dirty="0">
                <a:latin typeface="Bookman Old Style" panose="02050604050505020204" pitchFamily="18" charset="0"/>
              </a:rPr>
              <a:t>Big Bear City</a:t>
            </a:r>
          </a:p>
        </p:txBody>
      </p:sp>
      <p:sp>
        <p:nvSpPr>
          <p:cNvPr id="7" name="Rectangle 6"/>
          <p:cNvSpPr/>
          <p:nvPr/>
        </p:nvSpPr>
        <p:spPr>
          <a:xfrm>
            <a:off x="379968" y="866985"/>
            <a:ext cx="3429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Wind: see lake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FB1F183-1259-9DA5-1B83-607B8B6105C0}"/>
              </a:ext>
            </a:extLst>
          </p:cNvPr>
          <p:cNvSpPr/>
          <p:nvPr/>
        </p:nvSpPr>
        <p:spPr>
          <a:xfrm>
            <a:off x="1778859" y="2498908"/>
            <a:ext cx="76200" cy="925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691464" y="2415594"/>
            <a:ext cx="251992" cy="2519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4954889-76EC-EF51-2192-7E61736AE059}"/>
              </a:ext>
            </a:extLst>
          </p:cNvPr>
          <p:cNvSpPr/>
          <p:nvPr/>
        </p:nvSpPr>
        <p:spPr>
          <a:xfrm>
            <a:off x="5548040" y="2456264"/>
            <a:ext cx="143324" cy="1084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460043" y="2384549"/>
            <a:ext cx="319318" cy="2519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26</a:t>
            </a:r>
          </a:p>
        </p:txBody>
      </p:sp>
      <p:pic>
        <p:nvPicPr>
          <p:cNvPr id="13" name="Graphic 12" descr="Direction with solid fill">
            <a:extLst>
              <a:ext uri="{FF2B5EF4-FFF2-40B4-BE49-F238E27FC236}">
                <a16:creationId xmlns:a16="http://schemas.microsoft.com/office/drawing/2014/main" id="{E975303B-9CF1-E7ED-33D0-DBA2778B7B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9536821">
            <a:off x="-74656" y="1558052"/>
            <a:ext cx="909251" cy="909251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51065841-B52B-9369-45E2-DAE9AA82AA71}"/>
              </a:ext>
            </a:extLst>
          </p:cNvPr>
          <p:cNvGrpSpPr/>
          <p:nvPr/>
        </p:nvGrpSpPr>
        <p:grpSpPr>
          <a:xfrm rot="10800000">
            <a:off x="2551156" y="2652708"/>
            <a:ext cx="860412" cy="248748"/>
            <a:chOff x="3127507" y="2364184"/>
            <a:chExt cx="860412" cy="248748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5DEF1B3B-DA92-2AE7-B36B-8D99E00E293F}"/>
                </a:ext>
              </a:extLst>
            </p:cNvPr>
            <p:cNvSpPr/>
            <p:nvPr/>
          </p:nvSpPr>
          <p:spPr>
            <a:xfrm>
              <a:off x="3446917" y="2374757"/>
              <a:ext cx="234436" cy="238175"/>
            </a:xfrm>
            <a:prstGeom prst="ellipse">
              <a:avLst/>
            </a:prstGeom>
            <a:noFill/>
            <a:ln w="28575">
              <a:solidFill>
                <a:srgbClr val="FFFF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7245B90-2708-0970-4968-B11DE28B90B9}"/>
                </a:ext>
              </a:extLst>
            </p:cNvPr>
            <p:cNvGrpSpPr/>
            <p:nvPr/>
          </p:nvGrpSpPr>
          <p:grpSpPr>
            <a:xfrm>
              <a:off x="3776088" y="2364184"/>
              <a:ext cx="211831" cy="143511"/>
              <a:chOff x="3721994" y="2364184"/>
              <a:chExt cx="211831" cy="143511"/>
            </a:xfrm>
          </p:grpSpPr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7B3866B7-B7CF-465A-481B-DCDCA61B893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721994" y="2492962"/>
                <a:ext cx="211829" cy="0"/>
              </a:xfrm>
              <a:prstGeom prst="line">
                <a:avLst/>
              </a:prstGeom>
              <a:ln w="28575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97AA1F9D-8EC3-1CAE-DD97-98F1F7260A3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33823" y="2364184"/>
                <a:ext cx="2" cy="143511"/>
              </a:xfrm>
              <a:prstGeom prst="line">
                <a:avLst/>
              </a:prstGeom>
              <a:ln w="28575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345EFBFF-0BF3-CB04-1EE2-5D9801654C91}"/>
                </a:ext>
              </a:extLst>
            </p:cNvPr>
            <p:cNvGrpSpPr/>
            <p:nvPr/>
          </p:nvGrpSpPr>
          <p:grpSpPr>
            <a:xfrm flipH="1">
              <a:off x="3127507" y="2364184"/>
              <a:ext cx="211831" cy="143511"/>
              <a:chOff x="3721994" y="2364184"/>
              <a:chExt cx="211831" cy="143511"/>
            </a:xfrm>
          </p:grpSpPr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AC3028BA-2776-C4B4-FE02-348BB9EB242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721994" y="2492962"/>
                <a:ext cx="211829" cy="0"/>
              </a:xfrm>
              <a:prstGeom prst="line">
                <a:avLst/>
              </a:prstGeom>
              <a:ln w="28575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6319A27D-7F1B-3B15-97EA-3B0AB125BDB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33823" y="2364184"/>
                <a:ext cx="2" cy="143511"/>
              </a:xfrm>
              <a:prstGeom prst="line">
                <a:avLst/>
              </a:prstGeom>
              <a:ln w="28575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6042181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B33914E-449C-1E0B-5089-D38B2BE7FF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8388" y="437990"/>
            <a:ext cx="4831010" cy="3428638"/>
          </a:xfrm>
          <a:prstGeom prst="rect">
            <a:avLst/>
          </a:prstGeom>
        </p:spPr>
      </p:pic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218602" y="2004270"/>
            <a:ext cx="1332899" cy="175432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marL="0" marR="0">
              <a:spcBef>
                <a:spcPts val="200"/>
              </a:spcBef>
              <a:spcAft>
                <a:spcPts val="0"/>
              </a:spcAft>
            </a:pPr>
            <a:r>
              <a:rPr lang="en-US" sz="14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Altitude: 	</a:t>
            </a:r>
          </a:p>
          <a:p>
            <a:pPr marL="0" marR="0">
              <a:spcBef>
                <a:spcPts val="200"/>
              </a:spcBef>
              <a:spcAft>
                <a:spcPts val="0"/>
              </a:spcAft>
            </a:pPr>
            <a:r>
              <a:rPr lang="en-US" sz="14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1575</a:t>
            </a:r>
            <a:r>
              <a:rPr lang="en-US" sz="14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marR="0">
              <a:spcBef>
                <a:spcPts val="200"/>
              </a:spcBef>
              <a:spcAft>
                <a:spcPts val="0"/>
              </a:spcAft>
            </a:pPr>
            <a:endParaRPr lang="en-US" sz="1400" dirty="0">
              <a:effectLst/>
              <a:latin typeface="Bookman Old Style" panose="0205060405050502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200"/>
              </a:spcBef>
            </a:pPr>
            <a:r>
              <a:rPr lang="en-US" sz="14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UNI/CTAF: </a:t>
            </a:r>
          </a:p>
          <a:p>
            <a:pPr>
              <a:spcBef>
                <a:spcPts val="200"/>
              </a:spcBef>
            </a:pPr>
            <a:r>
              <a:rPr lang="en-US" sz="14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123.05</a:t>
            </a:r>
          </a:p>
          <a:p>
            <a:pPr>
              <a:spcBef>
                <a:spcPts val="200"/>
              </a:spcBef>
            </a:pPr>
            <a:endParaRPr lang="en-US" sz="1400" dirty="0">
              <a:latin typeface="Bookman Old Style" panose="0205060405050502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200"/>
              </a:spcBef>
            </a:pPr>
            <a:r>
              <a:rPr lang="en-US" sz="14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 wind: 8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18602" y="527537"/>
            <a:ext cx="5915025" cy="795338"/>
          </a:xfrm>
        </p:spPr>
        <p:txBody>
          <a:bodyPr/>
          <a:lstStyle/>
          <a:p>
            <a:r>
              <a:rPr lang="en-US" dirty="0">
                <a:latin typeface="Bookman Old Style" panose="02050604050505020204" pitchFamily="18" charset="0"/>
              </a:rPr>
              <a:t>Redlands</a:t>
            </a:r>
            <a:br>
              <a:rPr lang="en-US" dirty="0">
                <a:latin typeface="Bookman Old Style" panose="02050604050505020204" pitchFamily="18" charset="0"/>
              </a:rPr>
            </a:br>
            <a:r>
              <a:rPr lang="en-US" dirty="0">
                <a:latin typeface="Bookman Old Style" panose="02050604050505020204" pitchFamily="18" charset="0"/>
              </a:rPr>
              <a:t>Muni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FB1F183-1259-9DA5-1B83-607B8B6105C0}"/>
              </a:ext>
            </a:extLst>
          </p:cNvPr>
          <p:cNvSpPr/>
          <p:nvPr/>
        </p:nvSpPr>
        <p:spPr>
          <a:xfrm>
            <a:off x="2877671" y="2037868"/>
            <a:ext cx="76200" cy="925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790276" y="1954554"/>
            <a:ext cx="251992" cy="2519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4954889-76EC-EF51-2192-7E61736AE059}"/>
              </a:ext>
            </a:extLst>
          </p:cNvPr>
          <p:cNvSpPr/>
          <p:nvPr/>
        </p:nvSpPr>
        <p:spPr>
          <a:xfrm>
            <a:off x="5543834" y="2000055"/>
            <a:ext cx="119299" cy="1207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440131" y="1930337"/>
            <a:ext cx="319318" cy="2519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26</a:t>
            </a:r>
          </a:p>
        </p:txBody>
      </p:sp>
      <p:pic>
        <p:nvPicPr>
          <p:cNvPr id="13" name="Graphic 12" descr="Direction with solid fill">
            <a:extLst>
              <a:ext uri="{FF2B5EF4-FFF2-40B4-BE49-F238E27FC236}">
                <a16:creationId xmlns:a16="http://schemas.microsoft.com/office/drawing/2014/main" id="{E975303B-9CF1-E7ED-33D0-DBA2778B7B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9536821">
            <a:off x="952448" y="1045923"/>
            <a:ext cx="909251" cy="909251"/>
          </a:xfrm>
          <a:prstGeom prst="rect">
            <a:avLst/>
          </a:prstGeom>
        </p:spPr>
      </p:pic>
      <p:grpSp>
        <p:nvGrpSpPr>
          <p:cNvPr id="54" name="Group 53">
            <a:extLst>
              <a:ext uri="{FF2B5EF4-FFF2-40B4-BE49-F238E27FC236}">
                <a16:creationId xmlns:a16="http://schemas.microsoft.com/office/drawing/2014/main" id="{DFCB1FE3-72FE-D001-A68F-7C5AF06836CE}"/>
              </a:ext>
            </a:extLst>
          </p:cNvPr>
          <p:cNvGrpSpPr/>
          <p:nvPr/>
        </p:nvGrpSpPr>
        <p:grpSpPr>
          <a:xfrm rot="10800000">
            <a:off x="4407268" y="1856543"/>
            <a:ext cx="860408" cy="252724"/>
            <a:chOff x="1849408" y="2031822"/>
            <a:chExt cx="860408" cy="252724"/>
          </a:xfrm>
        </p:grpSpPr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D77B9CBD-5CB7-E4CA-5109-40AE76621264}"/>
                </a:ext>
              </a:extLst>
            </p:cNvPr>
            <p:cNvSpPr/>
            <p:nvPr/>
          </p:nvSpPr>
          <p:spPr>
            <a:xfrm rot="10800000">
              <a:off x="2155972" y="2031822"/>
              <a:ext cx="234436" cy="238175"/>
            </a:xfrm>
            <a:prstGeom prst="ellipse">
              <a:avLst/>
            </a:prstGeom>
            <a:noFill/>
            <a:ln w="28575">
              <a:solidFill>
                <a:srgbClr val="FFFF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EAF5250B-6CB6-E75D-A8EA-AF2745990797}"/>
                </a:ext>
              </a:extLst>
            </p:cNvPr>
            <p:cNvCxnSpPr>
              <a:cxnSpLocks/>
            </p:cNvCxnSpPr>
            <p:nvPr/>
          </p:nvCxnSpPr>
          <p:spPr>
            <a:xfrm rot="10800000" flipH="1">
              <a:off x="1849408" y="2151792"/>
              <a:ext cx="211829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B207B8D3-8E24-5756-8EE4-1CBAF2DCC201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1853382" y="2141035"/>
              <a:ext cx="2" cy="143511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B506EE48-65EC-1E1F-26A7-3CEDC4137F65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2497987" y="2151792"/>
              <a:ext cx="211829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544412CA-0683-0721-9F2C-0C468B6F0814}"/>
                </a:ext>
              </a:extLst>
            </p:cNvPr>
            <p:cNvCxnSpPr>
              <a:cxnSpLocks/>
            </p:cNvCxnSpPr>
            <p:nvPr/>
          </p:nvCxnSpPr>
          <p:spPr>
            <a:xfrm rot="10800000" flipH="1">
              <a:off x="2705840" y="2138693"/>
              <a:ext cx="2" cy="143511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775194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52">
            <a:extLst>
              <a:ext uri="{FF2B5EF4-FFF2-40B4-BE49-F238E27FC236}">
                <a16:creationId xmlns:a16="http://schemas.microsoft.com/office/drawing/2014/main" id="{7CE2FAA4-2D2A-B150-A5C9-E9DA2393CF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5947" y="1083961"/>
            <a:ext cx="4206811" cy="2556626"/>
          </a:xfrm>
          <a:prstGeom prst="rect">
            <a:avLst/>
          </a:prstGeom>
        </p:spPr>
      </p:pic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218602" y="2004270"/>
            <a:ext cx="1955155" cy="54886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marL="0" marR="0">
              <a:spcBef>
                <a:spcPts val="200"/>
              </a:spcBef>
              <a:spcAft>
                <a:spcPts val="0"/>
              </a:spcAft>
            </a:pPr>
            <a:r>
              <a:rPr lang="en-US" sz="14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Altitude: 	</a:t>
            </a:r>
            <a:r>
              <a:rPr lang="en-US" sz="14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3225</a:t>
            </a:r>
            <a:r>
              <a:rPr lang="en-US" sz="14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>
              <a:spcBef>
                <a:spcPts val="200"/>
              </a:spcBef>
            </a:pPr>
            <a:r>
              <a:rPr lang="en-US" sz="14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UNI/CTAF: 	123.0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18602" y="527537"/>
            <a:ext cx="5915025" cy="795338"/>
          </a:xfrm>
        </p:spPr>
        <p:txBody>
          <a:bodyPr/>
          <a:lstStyle/>
          <a:p>
            <a:r>
              <a:rPr lang="en-US" dirty="0">
                <a:latin typeface="Bookman Old Style" panose="02050604050505020204" pitchFamily="18" charset="0"/>
              </a:rPr>
              <a:t>Yucca Valley</a:t>
            </a:r>
          </a:p>
        </p:txBody>
      </p:sp>
      <p:sp>
        <p:nvSpPr>
          <p:cNvPr id="7" name="Rectangle 6"/>
          <p:cNvSpPr/>
          <p:nvPr/>
        </p:nvSpPr>
        <p:spPr>
          <a:xfrm>
            <a:off x="218602" y="1144157"/>
            <a:ext cx="3429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North of Hwy 62</a:t>
            </a:r>
          </a:p>
          <a:p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FB1F183-1259-9DA5-1B83-607B8B6105C0}"/>
              </a:ext>
            </a:extLst>
          </p:cNvPr>
          <p:cNvSpPr/>
          <p:nvPr/>
        </p:nvSpPr>
        <p:spPr>
          <a:xfrm>
            <a:off x="2939143" y="2683324"/>
            <a:ext cx="76200" cy="925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851748" y="2600010"/>
            <a:ext cx="251992" cy="2519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4954889-76EC-EF51-2192-7E61736AE059}"/>
              </a:ext>
            </a:extLst>
          </p:cNvPr>
          <p:cNvSpPr/>
          <p:nvPr/>
        </p:nvSpPr>
        <p:spPr>
          <a:xfrm>
            <a:off x="5824664" y="1572604"/>
            <a:ext cx="143324" cy="1084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736667" y="1500889"/>
            <a:ext cx="319318" cy="2519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24</a:t>
            </a:r>
          </a:p>
        </p:txBody>
      </p:sp>
      <p:pic>
        <p:nvPicPr>
          <p:cNvPr id="13" name="Graphic 12" descr="Direction with solid fill">
            <a:extLst>
              <a:ext uri="{FF2B5EF4-FFF2-40B4-BE49-F238E27FC236}">
                <a16:creationId xmlns:a16="http://schemas.microsoft.com/office/drawing/2014/main" id="{E975303B-9CF1-E7ED-33D0-DBA2778B7B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9536821">
            <a:off x="1533784" y="1203706"/>
            <a:ext cx="909251" cy="909251"/>
          </a:xfrm>
          <a:prstGeom prst="rect">
            <a:avLst/>
          </a:prstGeom>
        </p:spPr>
      </p:pic>
      <p:grpSp>
        <p:nvGrpSpPr>
          <p:cNvPr id="54" name="Group 53">
            <a:extLst>
              <a:ext uri="{FF2B5EF4-FFF2-40B4-BE49-F238E27FC236}">
                <a16:creationId xmlns:a16="http://schemas.microsoft.com/office/drawing/2014/main" id="{DFCB1FE3-72FE-D001-A68F-7C5AF06836CE}"/>
              </a:ext>
            </a:extLst>
          </p:cNvPr>
          <p:cNvGrpSpPr/>
          <p:nvPr/>
        </p:nvGrpSpPr>
        <p:grpSpPr>
          <a:xfrm rot="20481125">
            <a:off x="4328458" y="2115874"/>
            <a:ext cx="860408" cy="252724"/>
            <a:chOff x="1849408" y="2031822"/>
            <a:chExt cx="860408" cy="252724"/>
          </a:xfrm>
        </p:grpSpPr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D77B9CBD-5CB7-E4CA-5109-40AE76621264}"/>
                </a:ext>
              </a:extLst>
            </p:cNvPr>
            <p:cNvSpPr/>
            <p:nvPr/>
          </p:nvSpPr>
          <p:spPr>
            <a:xfrm rot="10800000">
              <a:off x="2155972" y="2031822"/>
              <a:ext cx="234436" cy="238175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EAF5250B-6CB6-E75D-A8EA-AF2745990797}"/>
                </a:ext>
              </a:extLst>
            </p:cNvPr>
            <p:cNvCxnSpPr>
              <a:cxnSpLocks/>
            </p:cNvCxnSpPr>
            <p:nvPr/>
          </p:nvCxnSpPr>
          <p:spPr>
            <a:xfrm rot="10800000" flipH="1">
              <a:off x="1849408" y="2151792"/>
              <a:ext cx="211829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B207B8D3-8E24-5756-8EE4-1CBAF2DCC201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1853382" y="2141035"/>
              <a:ext cx="2" cy="143511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B506EE48-65EC-1E1F-26A7-3CEDC4137F65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2497987" y="2151792"/>
              <a:ext cx="211829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544412CA-0683-0721-9F2C-0C468B6F0814}"/>
                </a:ext>
              </a:extLst>
            </p:cNvPr>
            <p:cNvCxnSpPr>
              <a:cxnSpLocks/>
            </p:cNvCxnSpPr>
            <p:nvPr/>
          </p:nvCxnSpPr>
          <p:spPr>
            <a:xfrm rot="10800000" flipH="1">
              <a:off x="2705840" y="2138693"/>
              <a:ext cx="2" cy="143511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823291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218602" y="2004270"/>
            <a:ext cx="1955155" cy="78996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marL="0" marR="0">
              <a:spcBef>
                <a:spcPts val="200"/>
              </a:spcBef>
              <a:spcAft>
                <a:spcPts val="0"/>
              </a:spcAft>
            </a:pPr>
            <a:r>
              <a:rPr lang="en-US" sz="14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Altitude: 	</a:t>
            </a:r>
            <a:r>
              <a:rPr lang="en-US" sz="14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2222</a:t>
            </a:r>
            <a:r>
              <a:rPr lang="en-US" sz="14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>
              <a:spcBef>
                <a:spcPts val="200"/>
              </a:spcBef>
            </a:pPr>
            <a:r>
              <a:rPr lang="en-US" sz="14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UNI/CTAF: 	122.8</a:t>
            </a:r>
          </a:p>
          <a:p>
            <a:pPr marL="0" marR="0">
              <a:spcBef>
                <a:spcPts val="200"/>
              </a:spcBef>
              <a:spcAft>
                <a:spcPts val="0"/>
              </a:spcAft>
            </a:pPr>
            <a:r>
              <a:rPr lang="en-US" sz="14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AWOS: 	134.625 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18602" y="527537"/>
            <a:ext cx="5915025" cy="795338"/>
          </a:xfrm>
        </p:spPr>
        <p:txBody>
          <a:bodyPr/>
          <a:lstStyle/>
          <a:p>
            <a:r>
              <a:rPr lang="en-US" dirty="0">
                <a:latin typeface="Bookman Old Style" panose="02050604050505020204" pitchFamily="18" charset="0"/>
              </a:rPr>
              <a:t>Banning</a:t>
            </a:r>
          </a:p>
        </p:txBody>
      </p:sp>
      <p:sp>
        <p:nvSpPr>
          <p:cNvPr id="7" name="Rectangle 6"/>
          <p:cNvSpPr/>
          <p:nvPr/>
        </p:nvSpPr>
        <p:spPr>
          <a:xfrm>
            <a:off x="218602" y="1144157"/>
            <a:ext cx="3429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East Edge of town</a:t>
            </a:r>
          </a:p>
          <a:p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8270" y="610429"/>
            <a:ext cx="4085816" cy="3106287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FB1F183-1259-9DA5-1B83-607B8B6105C0}"/>
              </a:ext>
            </a:extLst>
          </p:cNvPr>
          <p:cNvSpPr/>
          <p:nvPr/>
        </p:nvSpPr>
        <p:spPr>
          <a:xfrm>
            <a:off x="2939143" y="2683324"/>
            <a:ext cx="76200" cy="925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851748" y="2600010"/>
            <a:ext cx="251992" cy="2519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4954889-76EC-EF51-2192-7E61736AE059}"/>
              </a:ext>
            </a:extLst>
          </p:cNvPr>
          <p:cNvSpPr/>
          <p:nvPr/>
        </p:nvSpPr>
        <p:spPr>
          <a:xfrm>
            <a:off x="5906374" y="2709768"/>
            <a:ext cx="115884" cy="8681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804657" y="2631386"/>
            <a:ext cx="319318" cy="2519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26</a:t>
            </a:r>
          </a:p>
        </p:txBody>
      </p:sp>
      <p:pic>
        <p:nvPicPr>
          <p:cNvPr id="13" name="Graphic 12" descr="Direction with solid fill">
            <a:extLst>
              <a:ext uri="{FF2B5EF4-FFF2-40B4-BE49-F238E27FC236}">
                <a16:creationId xmlns:a16="http://schemas.microsoft.com/office/drawing/2014/main" id="{E975303B-9CF1-E7ED-33D0-DBA2778B7B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9536821">
            <a:off x="1558759" y="663497"/>
            <a:ext cx="909251" cy="909251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313771F8-2380-2F68-CE53-F699329A7AED}"/>
              </a:ext>
            </a:extLst>
          </p:cNvPr>
          <p:cNvGrpSpPr/>
          <p:nvPr/>
        </p:nvGrpSpPr>
        <p:grpSpPr>
          <a:xfrm>
            <a:off x="3137752" y="2369868"/>
            <a:ext cx="860412" cy="248748"/>
            <a:chOff x="3127507" y="2364184"/>
            <a:chExt cx="860412" cy="248748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9C768CF0-5B75-75EA-B0DC-6FEEA21DDDCC}"/>
                </a:ext>
              </a:extLst>
            </p:cNvPr>
            <p:cNvSpPr/>
            <p:nvPr/>
          </p:nvSpPr>
          <p:spPr>
            <a:xfrm>
              <a:off x="3446917" y="2374757"/>
              <a:ext cx="234436" cy="238175"/>
            </a:xfrm>
            <a:prstGeom prst="ellipse">
              <a:avLst/>
            </a:prstGeom>
            <a:noFill/>
            <a:ln w="28575">
              <a:solidFill>
                <a:srgbClr val="FFFF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4B0A4DD0-2982-CD7D-C7CF-01B049510F1D}"/>
                </a:ext>
              </a:extLst>
            </p:cNvPr>
            <p:cNvGrpSpPr/>
            <p:nvPr/>
          </p:nvGrpSpPr>
          <p:grpSpPr>
            <a:xfrm>
              <a:off x="3776088" y="2364184"/>
              <a:ext cx="211831" cy="143511"/>
              <a:chOff x="3721994" y="2364184"/>
              <a:chExt cx="211831" cy="143511"/>
            </a:xfrm>
          </p:grpSpPr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950B8C44-2F46-D702-7163-1B15183ED22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721994" y="2492962"/>
                <a:ext cx="211829" cy="0"/>
              </a:xfrm>
              <a:prstGeom prst="line">
                <a:avLst/>
              </a:prstGeom>
              <a:ln w="28575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6AF86668-A855-3678-BD8C-26109F1C71E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33823" y="2364184"/>
                <a:ext cx="2" cy="143511"/>
              </a:xfrm>
              <a:prstGeom prst="line">
                <a:avLst/>
              </a:prstGeom>
              <a:ln w="28575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B3139069-5B85-5C41-5F93-CCA789E74D80}"/>
                </a:ext>
              </a:extLst>
            </p:cNvPr>
            <p:cNvGrpSpPr/>
            <p:nvPr/>
          </p:nvGrpSpPr>
          <p:grpSpPr>
            <a:xfrm flipH="1">
              <a:off x="3127507" y="2364184"/>
              <a:ext cx="211831" cy="143511"/>
              <a:chOff x="3721994" y="2364184"/>
              <a:chExt cx="211831" cy="143511"/>
            </a:xfrm>
          </p:grpSpPr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13FF6C40-DB4E-B5F7-FEF4-01B91387BF9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721994" y="2492962"/>
                <a:ext cx="211829" cy="0"/>
              </a:xfrm>
              <a:prstGeom prst="line">
                <a:avLst/>
              </a:prstGeom>
              <a:ln w="28575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19AB4CE6-441C-2A1C-E1BD-C076D553096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33823" y="2364184"/>
                <a:ext cx="2" cy="143511"/>
              </a:xfrm>
              <a:prstGeom prst="line">
                <a:avLst/>
              </a:prstGeom>
              <a:ln w="28575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0243758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503554" y="2432284"/>
            <a:ext cx="1966222" cy="127214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marL="0" marR="0">
              <a:spcBef>
                <a:spcPts val="200"/>
              </a:spcBef>
              <a:spcAft>
                <a:spcPts val="0"/>
              </a:spcAft>
            </a:pPr>
            <a:r>
              <a:rPr lang="en-US" sz="14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Altitude: </a:t>
            </a:r>
            <a:r>
              <a:rPr lang="en-US" sz="14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476</a:t>
            </a:r>
          </a:p>
          <a:p>
            <a:pPr marL="0" marR="0">
              <a:spcBef>
                <a:spcPts val="200"/>
              </a:spcBef>
              <a:spcAft>
                <a:spcPts val="0"/>
              </a:spcAft>
            </a:pPr>
            <a:r>
              <a:rPr lang="en-US" sz="14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CT: 119.7</a:t>
            </a:r>
          </a:p>
          <a:p>
            <a:pPr marL="0" marR="0">
              <a:spcBef>
                <a:spcPts val="200"/>
              </a:spcBef>
              <a:spcAft>
                <a:spcPts val="0"/>
              </a:spcAft>
            </a:pPr>
            <a:r>
              <a:rPr lang="en-US" sz="14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Ground: 121.9</a:t>
            </a:r>
            <a:endParaRPr lang="en-US" sz="1400" dirty="0">
              <a:effectLst/>
              <a:latin typeface="Bookman Old Style" panose="0205060405050502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200"/>
              </a:spcBef>
              <a:spcAft>
                <a:spcPts val="0"/>
              </a:spcAft>
            </a:pPr>
            <a:r>
              <a:rPr lang="en-US" sz="1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ATIS: 124.65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spcBef>
                <a:spcPts val="200"/>
              </a:spcBef>
            </a:pPr>
            <a:r>
              <a:rPr lang="en-US" sz="14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UNI: 122.95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03555" y="571183"/>
            <a:ext cx="2103851" cy="1062147"/>
          </a:xfrm>
        </p:spPr>
        <p:txBody>
          <a:bodyPr>
            <a:normAutofit/>
          </a:bodyPr>
          <a:lstStyle/>
          <a:p>
            <a:r>
              <a:rPr lang="en-US" dirty="0">
                <a:latin typeface="Bookman Old Style" panose="02050604050505020204" pitchFamily="18" charset="0"/>
              </a:rPr>
              <a:t>Palm Springs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801" y="657226"/>
            <a:ext cx="3241356" cy="3263888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4611757" y="1798983"/>
            <a:ext cx="911086" cy="1222513"/>
          </a:xfrm>
          <a:prstGeom prst="line">
            <a:avLst/>
          </a:prstGeom>
          <a:ln w="76200">
            <a:solidFill>
              <a:srgbClr val="FFFF00">
                <a:alpha val="36863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3149253" flipH="1">
            <a:off x="4515200" y="1907711"/>
            <a:ext cx="36350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3149253" flipH="1">
            <a:off x="5113482" y="2708951"/>
            <a:ext cx="36350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3149253">
            <a:off x="4642401" y="1645868"/>
            <a:ext cx="0" cy="16822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3149253">
            <a:off x="5453973" y="2715420"/>
            <a:ext cx="4" cy="17363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Group 38">
            <a:extLst>
              <a:ext uri="{FF2B5EF4-FFF2-40B4-BE49-F238E27FC236}">
                <a16:creationId xmlns:a16="http://schemas.microsoft.com/office/drawing/2014/main" id="{60D6E120-75DF-ECD0-C868-53C65382E7A3}"/>
              </a:ext>
            </a:extLst>
          </p:cNvPr>
          <p:cNvGrpSpPr/>
          <p:nvPr/>
        </p:nvGrpSpPr>
        <p:grpSpPr>
          <a:xfrm>
            <a:off x="3977955" y="1274090"/>
            <a:ext cx="1799194" cy="2276713"/>
            <a:chOff x="3977955" y="1274090"/>
            <a:chExt cx="1799194" cy="2276713"/>
          </a:xfrm>
        </p:grpSpPr>
        <p:cxnSp>
          <p:nvCxnSpPr>
            <p:cNvPr id="20" name="Straight Connector 19"/>
            <p:cNvCxnSpPr/>
            <p:nvPr/>
          </p:nvCxnSpPr>
          <p:spPr>
            <a:xfrm rot="3195167" flipH="1">
              <a:off x="3891588" y="1574095"/>
              <a:ext cx="60001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3195167" flipH="1">
              <a:off x="5129692" y="3250798"/>
              <a:ext cx="60001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3195167">
              <a:off x="4078713" y="1186793"/>
              <a:ext cx="0" cy="201516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3195167">
              <a:off x="5673145" y="3328933"/>
              <a:ext cx="6" cy="208002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Rectangle 26"/>
          <p:cNvSpPr/>
          <p:nvPr/>
        </p:nvSpPr>
        <p:spPr>
          <a:xfrm>
            <a:off x="503554" y="1595766"/>
            <a:ext cx="201552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Calm Winds use 13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F0B4CB-1324-4E9A-C7AD-60541E21D4D7}"/>
              </a:ext>
            </a:extLst>
          </p:cNvPr>
          <p:cNvSpPr/>
          <p:nvPr/>
        </p:nvSpPr>
        <p:spPr>
          <a:xfrm>
            <a:off x="3785182" y="1152122"/>
            <a:ext cx="247921" cy="863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3691260" y="1069519"/>
            <a:ext cx="421910" cy="2519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13 R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0C6AB1A-6909-690A-FBB2-935FCE580EBA}"/>
              </a:ext>
            </a:extLst>
          </p:cNvPr>
          <p:cNvSpPr/>
          <p:nvPr/>
        </p:nvSpPr>
        <p:spPr>
          <a:xfrm>
            <a:off x="4465004" y="1547874"/>
            <a:ext cx="247921" cy="863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8646C00-F7C9-D796-31D8-49557FBA2629}"/>
              </a:ext>
            </a:extLst>
          </p:cNvPr>
          <p:cNvSpPr txBox="1"/>
          <p:nvPr/>
        </p:nvSpPr>
        <p:spPr>
          <a:xfrm>
            <a:off x="4379034" y="1465271"/>
            <a:ext cx="421910" cy="2519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13 L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D87B563-C59B-3670-2BF5-C1201EEBF149}"/>
              </a:ext>
            </a:extLst>
          </p:cNvPr>
          <p:cNvSpPr/>
          <p:nvPr/>
        </p:nvSpPr>
        <p:spPr>
          <a:xfrm>
            <a:off x="5645585" y="3550235"/>
            <a:ext cx="247921" cy="863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A2D60DB-D661-F4BA-A896-76103B1134B6}"/>
              </a:ext>
            </a:extLst>
          </p:cNvPr>
          <p:cNvSpPr txBox="1"/>
          <p:nvPr/>
        </p:nvSpPr>
        <p:spPr>
          <a:xfrm>
            <a:off x="5559615" y="3467632"/>
            <a:ext cx="405880" cy="2519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31 L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7D49D04-96ED-19CC-B00D-87893B641206}"/>
              </a:ext>
            </a:extLst>
          </p:cNvPr>
          <p:cNvSpPr/>
          <p:nvPr/>
        </p:nvSpPr>
        <p:spPr>
          <a:xfrm>
            <a:off x="5492903" y="3044274"/>
            <a:ext cx="247921" cy="863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690A94B-CB14-675F-F830-72F7E0BF6D37}"/>
              </a:ext>
            </a:extLst>
          </p:cNvPr>
          <p:cNvSpPr txBox="1"/>
          <p:nvPr/>
        </p:nvSpPr>
        <p:spPr>
          <a:xfrm>
            <a:off x="5414098" y="2961492"/>
            <a:ext cx="421910" cy="2519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31 R</a:t>
            </a:r>
          </a:p>
        </p:txBody>
      </p:sp>
      <p:pic>
        <p:nvPicPr>
          <p:cNvPr id="38" name="Graphic 37" descr="Direction with solid fill">
            <a:extLst>
              <a:ext uri="{FF2B5EF4-FFF2-40B4-BE49-F238E27FC236}">
                <a16:creationId xmlns:a16="http://schemas.microsoft.com/office/drawing/2014/main" id="{48F93D0E-C1E9-EF02-CC8C-E7B7DC5F58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9793632">
            <a:off x="1899406" y="754636"/>
            <a:ext cx="909251" cy="909251"/>
          </a:xfrm>
          <a:prstGeom prst="rect">
            <a:avLst/>
          </a:prstGeom>
        </p:spPr>
      </p:pic>
      <p:sp>
        <p:nvSpPr>
          <p:cNvPr id="41" name="Oval 40">
            <a:extLst>
              <a:ext uri="{FF2B5EF4-FFF2-40B4-BE49-F238E27FC236}">
                <a16:creationId xmlns:a16="http://schemas.microsoft.com/office/drawing/2014/main" id="{F5912A18-1ECA-C35A-B244-F028AB839DAD}"/>
              </a:ext>
            </a:extLst>
          </p:cNvPr>
          <p:cNvSpPr>
            <a:spLocks noChangeAspect="1"/>
          </p:cNvSpPr>
          <p:nvPr/>
        </p:nvSpPr>
        <p:spPr>
          <a:xfrm>
            <a:off x="5609186" y="2879438"/>
            <a:ext cx="119582" cy="11958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P</a:t>
            </a:r>
          </a:p>
        </p:txBody>
      </p:sp>
    </p:spTree>
    <p:extLst>
      <p:ext uri="{BB962C8B-B14F-4D97-AF65-F5344CB8AC3E}">
        <p14:creationId xmlns:p14="http://schemas.microsoft.com/office/powerpoint/2010/main" val="24800102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1150" y="1068679"/>
            <a:ext cx="4898583" cy="2717509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C50C249B-D74A-F43B-2E94-F913255B7132}"/>
              </a:ext>
            </a:extLst>
          </p:cNvPr>
          <p:cNvSpPr/>
          <p:nvPr/>
        </p:nvSpPr>
        <p:spPr>
          <a:xfrm>
            <a:off x="5966865" y="1355182"/>
            <a:ext cx="127751" cy="1048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258971" y="1332537"/>
            <a:ext cx="1157080" cy="236988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marL="0" marR="0">
              <a:spcBef>
                <a:spcPts val="200"/>
              </a:spcBef>
              <a:spcAft>
                <a:spcPts val="0"/>
              </a:spcAft>
            </a:pPr>
            <a:r>
              <a:rPr lang="en-US" sz="14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Altitude: </a:t>
            </a:r>
            <a:r>
              <a:rPr lang="en-US" sz="14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1515</a:t>
            </a:r>
          </a:p>
          <a:p>
            <a:pPr marL="0" marR="0">
              <a:spcBef>
                <a:spcPts val="200"/>
              </a:spcBef>
              <a:spcAft>
                <a:spcPts val="0"/>
              </a:spcAft>
            </a:pPr>
            <a:endParaRPr lang="en-US" sz="1400" dirty="0">
              <a:effectLst/>
              <a:latin typeface="Bookman Old Style" panose="0205060405050502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200"/>
              </a:spcBef>
              <a:spcAft>
                <a:spcPts val="0"/>
              </a:spcAft>
            </a:pPr>
            <a:r>
              <a:rPr lang="en-US" sz="14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Unicom CTAF</a:t>
            </a:r>
          </a:p>
          <a:p>
            <a:pPr marL="0" marR="0">
              <a:spcBef>
                <a:spcPts val="200"/>
              </a:spcBef>
              <a:spcAft>
                <a:spcPts val="0"/>
              </a:spcAft>
            </a:pPr>
            <a:r>
              <a:rPr lang="en-US" sz="14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123.00 </a:t>
            </a:r>
          </a:p>
          <a:p>
            <a:pPr marL="0" marR="0">
              <a:spcBef>
                <a:spcPts val="200"/>
              </a:spcBef>
              <a:spcAft>
                <a:spcPts val="0"/>
              </a:spcAft>
            </a:pPr>
            <a:endParaRPr lang="en-US" sz="1400" dirty="0">
              <a:latin typeface="Bookman Old Style" panose="0205060405050502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200"/>
              </a:spcBef>
              <a:spcAft>
                <a:spcPts val="0"/>
              </a:spcAft>
            </a:pPr>
            <a:r>
              <a:rPr lang="en-US" sz="14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AWOS</a:t>
            </a:r>
          </a:p>
          <a:p>
            <a:pPr marL="0" marR="0">
              <a:spcBef>
                <a:spcPts val="200"/>
              </a:spcBef>
              <a:spcAft>
                <a:spcPts val="0"/>
              </a:spcAft>
            </a:pPr>
            <a:r>
              <a:rPr lang="en-US" sz="14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118.375</a:t>
            </a:r>
            <a:endParaRPr lang="en-US" sz="1400" dirty="0">
              <a:effectLst/>
              <a:latin typeface="Bookman Old Style" panose="0205060405050502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456228" y="393466"/>
            <a:ext cx="3332162" cy="504825"/>
          </a:xfrm>
        </p:spPr>
        <p:txBody>
          <a:bodyPr>
            <a:normAutofit/>
          </a:bodyPr>
          <a:lstStyle/>
          <a:p>
            <a:r>
              <a:rPr lang="en-US" dirty="0">
                <a:latin typeface="Bookman Old Style" panose="02050604050505020204" pitchFamily="18" charset="0"/>
              </a:rPr>
              <a:t>Hemet Ryan</a:t>
            </a:r>
          </a:p>
        </p:txBody>
      </p:sp>
      <p:sp>
        <p:nvSpPr>
          <p:cNvPr id="7" name="Rectangle 6"/>
          <p:cNvSpPr/>
          <p:nvPr/>
        </p:nvSpPr>
        <p:spPr>
          <a:xfrm>
            <a:off x="1488074" y="739891"/>
            <a:ext cx="61514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Just NE of Diamond Lake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556000" y="1384300"/>
            <a:ext cx="1739900" cy="882651"/>
          </a:xfrm>
          <a:prstGeom prst="line">
            <a:avLst/>
          </a:prstGeom>
          <a:ln w="76200">
            <a:solidFill>
              <a:srgbClr val="FFFF00">
                <a:alpha val="36863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869908" y="1276566"/>
            <a:ext cx="319318" cy="2519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2A762D9-02AD-C61E-99B7-33FAA8C2E5C4}"/>
              </a:ext>
            </a:extLst>
          </p:cNvPr>
          <p:cNvSpPr/>
          <p:nvPr/>
        </p:nvSpPr>
        <p:spPr>
          <a:xfrm>
            <a:off x="3448961" y="2260626"/>
            <a:ext cx="76200" cy="925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3361065" y="2180927"/>
            <a:ext cx="251992" cy="2519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A98DFBBF-8A23-0FA3-9D05-95B5AF94C341}"/>
              </a:ext>
            </a:extLst>
          </p:cNvPr>
          <p:cNvSpPr/>
          <p:nvPr/>
        </p:nvSpPr>
        <p:spPr>
          <a:xfrm>
            <a:off x="5328841" y="1281998"/>
            <a:ext cx="132157" cy="1131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5240248" y="1206573"/>
            <a:ext cx="319318" cy="2519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22</a:t>
            </a:r>
          </a:p>
        </p:txBody>
      </p:sp>
      <p:pic>
        <p:nvPicPr>
          <p:cNvPr id="16" name="Graphic 15" descr="Direction with solid fill">
            <a:extLst>
              <a:ext uri="{FF2B5EF4-FFF2-40B4-BE49-F238E27FC236}">
                <a16:creationId xmlns:a16="http://schemas.microsoft.com/office/drawing/2014/main" id="{F0E5D080-B226-D667-1187-75D98D8A7F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9598809">
            <a:off x="339254" y="378048"/>
            <a:ext cx="909006" cy="909006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9C2D1640-48DF-3730-F529-2A10141734A8}"/>
              </a:ext>
            </a:extLst>
          </p:cNvPr>
          <p:cNvGrpSpPr/>
          <p:nvPr/>
        </p:nvGrpSpPr>
        <p:grpSpPr>
          <a:xfrm rot="9187113">
            <a:off x="4006048" y="2523549"/>
            <a:ext cx="860412" cy="248748"/>
            <a:chOff x="3127507" y="2364184"/>
            <a:chExt cx="860412" cy="248748"/>
          </a:xfrm>
        </p:grpSpPr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C76A2D62-A172-A933-90B8-E008A2760CEA}"/>
                </a:ext>
              </a:extLst>
            </p:cNvPr>
            <p:cNvSpPr/>
            <p:nvPr/>
          </p:nvSpPr>
          <p:spPr>
            <a:xfrm>
              <a:off x="3446917" y="2374757"/>
              <a:ext cx="234436" cy="238175"/>
            </a:xfrm>
            <a:prstGeom prst="ellipse">
              <a:avLst/>
            </a:prstGeom>
            <a:noFill/>
            <a:ln w="28575">
              <a:solidFill>
                <a:srgbClr val="FFFF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D313F8EC-F1DA-6C01-BA85-A9EE8314B80A}"/>
                </a:ext>
              </a:extLst>
            </p:cNvPr>
            <p:cNvGrpSpPr/>
            <p:nvPr/>
          </p:nvGrpSpPr>
          <p:grpSpPr>
            <a:xfrm>
              <a:off x="3776088" y="2364184"/>
              <a:ext cx="211831" cy="143511"/>
              <a:chOff x="3721994" y="2364184"/>
              <a:chExt cx="211831" cy="143511"/>
            </a:xfrm>
          </p:grpSpPr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559F814C-91A7-76A5-B14D-C3B2100320B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721994" y="2492962"/>
                <a:ext cx="211829" cy="0"/>
              </a:xfrm>
              <a:prstGeom prst="line">
                <a:avLst/>
              </a:prstGeom>
              <a:ln w="28575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710F0527-A581-0F50-4406-439947D4036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33823" y="2364184"/>
                <a:ext cx="2" cy="143511"/>
              </a:xfrm>
              <a:prstGeom prst="line">
                <a:avLst/>
              </a:prstGeom>
              <a:ln w="28575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17747443-C720-349F-B3F3-F4CA97D6D5D4}"/>
                </a:ext>
              </a:extLst>
            </p:cNvPr>
            <p:cNvGrpSpPr/>
            <p:nvPr/>
          </p:nvGrpSpPr>
          <p:grpSpPr>
            <a:xfrm flipH="1">
              <a:off x="3127507" y="2364184"/>
              <a:ext cx="211831" cy="143511"/>
              <a:chOff x="3721994" y="2364184"/>
              <a:chExt cx="211831" cy="143511"/>
            </a:xfrm>
          </p:grpSpPr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DFC2E88F-AD7F-14F9-0509-58C317BC22D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721994" y="2492962"/>
                <a:ext cx="211829" cy="0"/>
              </a:xfrm>
              <a:prstGeom prst="line">
                <a:avLst/>
              </a:prstGeom>
              <a:ln w="28575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9CDE9197-1444-9E56-7086-255D47EEBFF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33823" y="2364184"/>
                <a:ext cx="2" cy="143511"/>
              </a:xfrm>
              <a:prstGeom prst="line">
                <a:avLst/>
              </a:prstGeom>
              <a:ln w="28575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EA1954E7-04C2-2E5B-E2DC-F8B1C7867033}"/>
              </a:ext>
            </a:extLst>
          </p:cNvPr>
          <p:cNvGrpSpPr/>
          <p:nvPr/>
        </p:nvGrpSpPr>
        <p:grpSpPr>
          <a:xfrm rot="7664770">
            <a:off x="3363598" y="1698697"/>
            <a:ext cx="714964" cy="476651"/>
            <a:chOff x="3236007" y="1746545"/>
            <a:chExt cx="714964" cy="476651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ADC761E-C6B2-767E-F095-E6DF44BCF8C0}"/>
                </a:ext>
              </a:extLst>
            </p:cNvPr>
            <p:cNvCxnSpPr/>
            <p:nvPr/>
          </p:nvCxnSpPr>
          <p:spPr>
            <a:xfrm rot="1537946" flipH="1">
              <a:off x="3236007" y="1746545"/>
              <a:ext cx="71496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6C2D7E1B-72B9-752E-9D49-4E69DAB8CD91}"/>
                </a:ext>
              </a:extLst>
            </p:cNvPr>
            <p:cNvCxnSpPr/>
            <p:nvPr/>
          </p:nvCxnSpPr>
          <p:spPr>
            <a:xfrm rot="1537946">
              <a:off x="3823791" y="1872972"/>
              <a:ext cx="7" cy="3502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5A53179C-A2D8-E646-54DC-81E8422EDADB}"/>
              </a:ext>
            </a:extLst>
          </p:cNvPr>
          <p:cNvGrpSpPr/>
          <p:nvPr/>
        </p:nvGrpSpPr>
        <p:grpSpPr>
          <a:xfrm>
            <a:off x="4587898" y="1079504"/>
            <a:ext cx="714964" cy="480174"/>
            <a:chOff x="4608218" y="1069344"/>
            <a:chExt cx="714964" cy="480174"/>
          </a:xfrm>
        </p:grpSpPr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0DAEA2E4-7E39-819F-DACA-B02E1BC73838}"/>
                </a:ext>
              </a:extLst>
            </p:cNvPr>
            <p:cNvCxnSpPr/>
            <p:nvPr/>
          </p:nvCxnSpPr>
          <p:spPr>
            <a:xfrm rot="9202716" flipH="1">
              <a:off x="4608218" y="1549518"/>
              <a:ext cx="71496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B446F7F-F866-462B-E263-A88A7915C6D3}"/>
                </a:ext>
              </a:extLst>
            </p:cNvPr>
            <p:cNvCxnSpPr/>
            <p:nvPr/>
          </p:nvCxnSpPr>
          <p:spPr>
            <a:xfrm rot="9202716">
              <a:off x="5192364" y="1069344"/>
              <a:ext cx="7" cy="3502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Rectangle 60">
            <a:extLst>
              <a:ext uri="{FF2B5EF4-FFF2-40B4-BE49-F238E27FC236}">
                <a16:creationId xmlns:a16="http://schemas.microsoft.com/office/drawing/2014/main" id="{CA84B455-207A-D3A9-7081-04815B782852}"/>
              </a:ext>
            </a:extLst>
          </p:cNvPr>
          <p:cNvSpPr/>
          <p:nvPr/>
        </p:nvSpPr>
        <p:spPr>
          <a:xfrm>
            <a:off x="1827423" y="3429026"/>
            <a:ext cx="76200" cy="925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1739527" y="3349326"/>
            <a:ext cx="251992" cy="2519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4912072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218602" y="2796693"/>
            <a:ext cx="1955155" cy="103105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marL="0" marR="0">
              <a:spcBef>
                <a:spcPts val="200"/>
              </a:spcBef>
              <a:spcAft>
                <a:spcPts val="0"/>
              </a:spcAft>
            </a:pPr>
            <a:r>
              <a:rPr lang="en-US" sz="14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Altitude: 	</a:t>
            </a:r>
            <a:r>
              <a:rPr lang="en-US" sz="14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73</a:t>
            </a:r>
            <a:r>
              <a:rPr lang="en-US" sz="14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>
              <a:spcBef>
                <a:spcPts val="200"/>
              </a:spcBef>
            </a:pPr>
            <a:r>
              <a:rPr lang="en-US" sz="14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UNI/CTAF: 	122.8</a:t>
            </a:r>
          </a:p>
          <a:p>
            <a:pPr marL="0" marR="0">
              <a:spcBef>
                <a:spcPts val="200"/>
              </a:spcBef>
              <a:spcAft>
                <a:spcPts val="0"/>
              </a:spcAft>
            </a:pPr>
            <a:r>
              <a:rPr lang="en-US" sz="14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ASOS(</a:t>
            </a:r>
            <a:r>
              <a:rPr lang="en-US" sz="1400" dirty="0" err="1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trm</a:t>
            </a:r>
            <a:r>
              <a:rPr lang="en-US" sz="14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): 	118.325 </a:t>
            </a:r>
          </a:p>
          <a:p>
            <a:pPr marL="0" marR="0">
              <a:spcBef>
                <a:spcPts val="200"/>
              </a:spcBef>
              <a:spcAft>
                <a:spcPts val="0"/>
              </a:spcAft>
            </a:pPr>
            <a:r>
              <a:rPr lang="en-US" sz="14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ATIS (</a:t>
            </a:r>
            <a:r>
              <a:rPr lang="en-US" sz="1400" dirty="0" err="1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psp</a:t>
            </a:r>
            <a:r>
              <a:rPr lang="en-US" sz="14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): 124.65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18602" y="527537"/>
            <a:ext cx="5915025" cy="795338"/>
          </a:xfrm>
        </p:spPr>
        <p:txBody>
          <a:bodyPr/>
          <a:lstStyle/>
          <a:p>
            <a:r>
              <a:rPr lang="en-US" dirty="0">
                <a:latin typeface="Bookman Old Style" panose="02050604050505020204" pitchFamily="18" charset="0"/>
              </a:rPr>
              <a:t>Bermuda</a:t>
            </a:r>
            <a:br>
              <a:rPr lang="en-US" dirty="0">
                <a:latin typeface="Bookman Old Style" panose="02050604050505020204" pitchFamily="18" charset="0"/>
              </a:rPr>
            </a:br>
            <a:r>
              <a:rPr lang="en-US" dirty="0">
                <a:latin typeface="Bookman Old Style" panose="02050604050505020204" pitchFamily="18" charset="0"/>
              </a:rPr>
              <a:t>Dunes</a:t>
            </a:r>
          </a:p>
        </p:txBody>
      </p:sp>
      <p:sp>
        <p:nvSpPr>
          <p:cNvPr id="7" name="Rectangle 6"/>
          <p:cNvSpPr/>
          <p:nvPr/>
        </p:nvSpPr>
        <p:spPr>
          <a:xfrm>
            <a:off x="2173757" y="610429"/>
            <a:ext cx="36501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 miles SE of Palm Springs, adjacent to Hwy 10</a:t>
            </a:r>
          </a:p>
          <a:p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 miles NW of Salton Sea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3757" y="1239982"/>
            <a:ext cx="4380741" cy="259945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842472C-83B6-82DD-3D0C-6AE0DDDA1B7A}"/>
              </a:ext>
            </a:extLst>
          </p:cNvPr>
          <p:cNvSpPr/>
          <p:nvPr/>
        </p:nvSpPr>
        <p:spPr>
          <a:xfrm>
            <a:off x="2536154" y="1900406"/>
            <a:ext cx="149894" cy="1141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452695" y="1835254"/>
            <a:ext cx="319318" cy="2519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0300818-1A5F-A80C-4033-3E8DB15E6F75}"/>
              </a:ext>
            </a:extLst>
          </p:cNvPr>
          <p:cNvSpPr/>
          <p:nvPr/>
        </p:nvSpPr>
        <p:spPr>
          <a:xfrm>
            <a:off x="5458642" y="3269522"/>
            <a:ext cx="149894" cy="1141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378693" y="3208768"/>
            <a:ext cx="319318" cy="2519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28</a:t>
            </a:r>
          </a:p>
        </p:txBody>
      </p:sp>
      <p:pic>
        <p:nvPicPr>
          <p:cNvPr id="13" name="Graphic 12" descr="Direction with solid fill">
            <a:extLst>
              <a:ext uri="{FF2B5EF4-FFF2-40B4-BE49-F238E27FC236}">
                <a16:creationId xmlns:a16="http://schemas.microsoft.com/office/drawing/2014/main" id="{8F0F77B2-4BA0-AF51-55AF-4156DAF358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9615474">
            <a:off x="1079041" y="1111073"/>
            <a:ext cx="909006" cy="909006"/>
          </a:xfrm>
          <a:prstGeom prst="rect">
            <a:avLst/>
          </a:prstGeom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A598B50-E039-FC5E-21F6-DAD611CBA71C}"/>
              </a:ext>
            </a:extLst>
          </p:cNvPr>
          <p:cNvCxnSpPr/>
          <p:nvPr/>
        </p:nvCxnSpPr>
        <p:spPr>
          <a:xfrm rot="1537946" flipH="1">
            <a:off x="4592166" y="3049705"/>
            <a:ext cx="71496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CFDD2D1-1ABB-A4A4-0D28-E66800FF2540}"/>
              </a:ext>
            </a:extLst>
          </p:cNvPr>
          <p:cNvGrpSpPr/>
          <p:nvPr/>
        </p:nvGrpSpPr>
        <p:grpSpPr>
          <a:xfrm>
            <a:off x="2726836" y="1673843"/>
            <a:ext cx="714964" cy="459592"/>
            <a:chOff x="2726836" y="1673843"/>
            <a:chExt cx="714964" cy="459592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5B142A9F-884C-A0F8-AE51-D6D458CCD85D}"/>
                </a:ext>
              </a:extLst>
            </p:cNvPr>
            <p:cNvCxnSpPr/>
            <p:nvPr/>
          </p:nvCxnSpPr>
          <p:spPr>
            <a:xfrm rot="1537946" flipH="1">
              <a:off x="2726836" y="2133435"/>
              <a:ext cx="71496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0A029DE4-302B-203D-0397-187F5DCE302F}"/>
                </a:ext>
              </a:extLst>
            </p:cNvPr>
            <p:cNvCxnSpPr/>
            <p:nvPr/>
          </p:nvCxnSpPr>
          <p:spPr>
            <a:xfrm rot="1537946">
              <a:off x="2838936" y="1673843"/>
              <a:ext cx="0" cy="339303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2439D282-C72F-7FC3-B5A1-4DA64776A090}"/>
              </a:ext>
            </a:extLst>
          </p:cNvPr>
          <p:cNvCxnSpPr/>
          <p:nvPr/>
        </p:nvCxnSpPr>
        <p:spPr>
          <a:xfrm rot="1537946">
            <a:off x="5179950" y="3176132"/>
            <a:ext cx="7" cy="35022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02954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9041" y="571183"/>
            <a:ext cx="3606225" cy="3299014"/>
          </a:xfrm>
          <a:prstGeom prst="rect">
            <a:avLst/>
          </a:prstGeom>
        </p:spPr>
      </p:pic>
      <p:sp>
        <p:nvSpPr>
          <p:cNvPr id="51" name="Rectangle 50">
            <a:extLst>
              <a:ext uri="{FF2B5EF4-FFF2-40B4-BE49-F238E27FC236}">
                <a16:creationId xmlns:a16="http://schemas.microsoft.com/office/drawing/2014/main" id="{66D3FF51-8BCD-0107-FE99-A39BC4A5D731}"/>
              </a:ext>
            </a:extLst>
          </p:cNvPr>
          <p:cNvSpPr/>
          <p:nvPr/>
        </p:nvSpPr>
        <p:spPr>
          <a:xfrm>
            <a:off x="4483927" y="2725212"/>
            <a:ext cx="142831" cy="1179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A4EAEDB1-C240-98C8-559E-4D46132CE523}"/>
              </a:ext>
            </a:extLst>
          </p:cNvPr>
          <p:cNvSpPr/>
          <p:nvPr/>
        </p:nvSpPr>
        <p:spPr>
          <a:xfrm>
            <a:off x="4551078" y="835446"/>
            <a:ext cx="142831" cy="1179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951669C-DB9D-7897-00C8-E7C949BC631E}"/>
              </a:ext>
            </a:extLst>
          </p:cNvPr>
          <p:cNvSpPr/>
          <p:nvPr/>
        </p:nvSpPr>
        <p:spPr>
          <a:xfrm>
            <a:off x="3660387" y="1483382"/>
            <a:ext cx="142831" cy="1179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380337B3-C94C-CFDD-1173-C36FEE8641E7}"/>
              </a:ext>
            </a:extLst>
          </p:cNvPr>
          <p:cNvSpPr/>
          <p:nvPr/>
        </p:nvSpPr>
        <p:spPr>
          <a:xfrm>
            <a:off x="4319771" y="2164767"/>
            <a:ext cx="142831" cy="1179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37122" y="2578279"/>
            <a:ext cx="1966222" cy="78996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marL="0" marR="0">
              <a:spcBef>
                <a:spcPts val="200"/>
              </a:spcBef>
              <a:spcAft>
                <a:spcPts val="0"/>
              </a:spcAft>
            </a:pPr>
            <a:r>
              <a:rPr lang="en-US" sz="14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Altitude:  </a:t>
            </a:r>
            <a:r>
              <a:rPr lang="en-US" sz="1400" dirty="0">
                <a:solidFill>
                  <a:srgbClr val="FF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minus</a:t>
            </a:r>
            <a:r>
              <a:rPr lang="en-US" sz="1400" dirty="0">
                <a:solidFill>
                  <a:srgbClr val="FF000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114</a:t>
            </a:r>
          </a:p>
          <a:p>
            <a:pPr marL="0" marR="0">
              <a:spcBef>
                <a:spcPts val="200"/>
              </a:spcBef>
              <a:spcAft>
                <a:spcPts val="0"/>
              </a:spcAft>
            </a:pPr>
            <a:r>
              <a:rPr lang="en-US" sz="14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CTAF/UNI: 123.0</a:t>
            </a:r>
          </a:p>
          <a:p>
            <a:pPr marL="0" marR="0">
              <a:spcBef>
                <a:spcPts val="200"/>
              </a:spcBef>
              <a:spcAft>
                <a:spcPts val="0"/>
              </a:spcAft>
            </a:pPr>
            <a:r>
              <a:rPr lang="en-US" sz="1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ASOS: 118.325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03555" y="571183"/>
            <a:ext cx="2103851" cy="1062147"/>
          </a:xfrm>
        </p:spPr>
        <p:txBody>
          <a:bodyPr>
            <a:normAutofit/>
          </a:bodyPr>
          <a:lstStyle/>
          <a:p>
            <a:r>
              <a:rPr lang="en-US" dirty="0">
                <a:latin typeface="Bookman Old Style" panose="02050604050505020204" pitchFamily="18" charset="0"/>
              </a:rPr>
              <a:t>Thermal</a:t>
            </a:r>
          </a:p>
        </p:txBody>
      </p:sp>
      <p:sp>
        <p:nvSpPr>
          <p:cNvPr id="7" name="Rectangle 6"/>
          <p:cNvSpPr/>
          <p:nvPr/>
        </p:nvSpPr>
        <p:spPr>
          <a:xfrm>
            <a:off x="503554" y="1595766"/>
            <a:ext cx="201552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 mi SE of Palm Springs</a:t>
            </a:r>
          </a:p>
          <a:p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 mi NW of Salton Sea edge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36025" y="2094726"/>
            <a:ext cx="319318" cy="2519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94938" y="2662902"/>
            <a:ext cx="319318" cy="2519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35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62835" y="764048"/>
            <a:ext cx="319318" cy="2519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76928" y="1416669"/>
            <a:ext cx="319318" cy="2519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12</a:t>
            </a:r>
          </a:p>
        </p:txBody>
      </p:sp>
      <p:pic>
        <p:nvPicPr>
          <p:cNvPr id="14" name="Graphic 13" descr="Direction with solid fill">
            <a:extLst>
              <a:ext uri="{FF2B5EF4-FFF2-40B4-BE49-F238E27FC236}">
                <a16:creationId xmlns:a16="http://schemas.microsoft.com/office/drawing/2014/main" id="{152BE444-9D16-0D6E-A22A-9B3596BDF4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9513646">
            <a:off x="1948841" y="571088"/>
            <a:ext cx="909006" cy="909006"/>
          </a:xfrm>
          <a:prstGeom prst="rect">
            <a:avLst/>
          </a:prstGeom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9A294136-B7E4-20A2-240A-3CE813953516}"/>
              </a:ext>
            </a:extLst>
          </p:cNvPr>
          <p:cNvSpPr/>
          <p:nvPr/>
        </p:nvSpPr>
        <p:spPr>
          <a:xfrm rot="9187113">
            <a:off x="4270348" y="1794340"/>
            <a:ext cx="234436" cy="238175"/>
          </a:xfrm>
          <a:prstGeom prst="ellipse">
            <a:avLst/>
          </a:prstGeom>
          <a:noFill/>
          <a:ln w="28575">
            <a:solidFill>
              <a:srgbClr val="FFFF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6E26C5A-CDF5-A5A4-0DD5-AED8E0AC24A4}"/>
              </a:ext>
            </a:extLst>
          </p:cNvPr>
          <p:cNvGrpSpPr/>
          <p:nvPr/>
        </p:nvGrpSpPr>
        <p:grpSpPr>
          <a:xfrm>
            <a:off x="4578708" y="1041621"/>
            <a:ext cx="200031" cy="375048"/>
            <a:chOff x="4578708" y="1041621"/>
            <a:chExt cx="200031" cy="375048"/>
          </a:xfrm>
        </p:grpSpPr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E49649A4-9A52-25E4-D94F-00D5349391D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84098" y="1041621"/>
              <a:ext cx="3805" cy="375048"/>
            </a:xfrm>
            <a:prstGeom prst="line">
              <a:avLst/>
            </a:prstGeom>
            <a:ln w="190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FFC532BA-8010-47E8-C588-76BCBDC5EB57}"/>
                </a:ext>
              </a:extLst>
            </p:cNvPr>
            <p:cNvCxnSpPr>
              <a:cxnSpLocks/>
            </p:cNvCxnSpPr>
            <p:nvPr/>
          </p:nvCxnSpPr>
          <p:spPr>
            <a:xfrm>
              <a:off x="4578708" y="1049660"/>
              <a:ext cx="200031" cy="3549"/>
            </a:xfrm>
            <a:prstGeom prst="line">
              <a:avLst/>
            </a:prstGeom>
            <a:ln w="190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6F34119-59C1-5FAC-5F59-DB30F71A3122}"/>
              </a:ext>
            </a:extLst>
          </p:cNvPr>
          <p:cNvGrpSpPr/>
          <p:nvPr/>
        </p:nvGrpSpPr>
        <p:grpSpPr>
          <a:xfrm rot="10800000">
            <a:off x="4393174" y="2283010"/>
            <a:ext cx="200031" cy="375048"/>
            <a:chOff x="4578708" y="1041621"/>
            <a:chExt cx="200031" cy="375048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7B5F46F2-3C6F-9BAC-A788-C4B8758303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84098" y="1041621"/>
              <a:ext cx="3805" cy="375048"/>
            </a:xfrm>
            <a:prstGeom prst="line">
              <a:avLst/>
            </a:prstGeom>
            <a:ln w="190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8DAA8191-6E2E-761C-724A-8D428B21D563}"/>
                </a:ext>
              </a:extLst>
            </p:cNvPr>
            <p:cNvCxnSpPr>
              <a:cxnSpLocks/>
            </p:cNvCxnSpPr>
            <p:nvPr/>
          </p:nvCxnSpPr>
          <p:spPr>
            <a:xfrm>
              <a:off x="4578708" y="1049660"/>
              <a:ext cx="200031" cy="3549"/>
            </a:xfrm>
            <a:prstGeom prst="line">
              <a:avLst/>
            </a:prstGeom>
            <a:ln w="190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FACAC9F2-1DFC-FB3D-7D92-1B69EF5768B0}"/>
              </a:ext>
            </a:extLst>
          </p:cNvPr>
          <p:cNvGrpSpPr/>
          <p:nvPr/>
        </p:nvGrpSpPr>
        <p:grpSpPr>
          <a:xfrm rot="18857270">
            <a:off x="3863154" y="1549469"/>
            <a:ext cx="120600" cy="217347"/>
            <a:chOff x="4578708" y="1041621"/>
            <a:chExt cx="200031" cy="375048"/>
          </a:xfrm>
        </p:grpSpPr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59701FF8-B5C9-3C90-B05F-3CD5ECED55A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84098" y="1041621"/>
              <a:ext cx="3805" cy="375048"/>
            </a:xfrm>
            <a:prstGeom prst="line">
              <a:avLst/>
            </a:prstGeom>
            <a:ln w="190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F60BBCAE-7361-B79F-B236-FA5B3E09B19F}"/>
                </a:ext>
              </a:extLst>
            </p:cNvPr>
            <p:cNvCxnSpPr>
              <a:cxnSpLocks/>
            </p:cNvCxnSpPr>
            <p:nvPr/>
          </p:nvCxnSpPr>
          <p:spPr>
            <a:xfrm>
              <a:off x="4578708" y="1049660"/>
              <a:ext cx="200031" cy="3549"/>
            </a:xfrm>
            <a:prstGeom prst="line">
              <a:avLst/>
            </a:prstGeom>
            <a:ln w="190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0C4C7543-D173-20FE-AD7E-93B4B98429A2}"/>
              </a:ext>
            </a:extLst>
          </p:cNvPr>
          <p:cNvGrpSpPr/>
          <p:nvPr/>
        </p:nvGrpSpPr>
        <p:grpSpPr>
          <a:xfrm rot="8057270">
            <a:off x="4150729" y="2000049"/>
            <a:ext cx="120600" cy="217347"/>
            <a:chOff x="4578708" y="1041621"/>
            <a:chExt cx="200031" cy="375048"/>
          </a:xfrm>
        </p:grpSpPr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CFC2714-DDCD-1AA7-2539-60D8B90D4D8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84098" y="1041621"/>
              <a:ext cx="3805" cy="375048"/>
            </a:xfrm>
            <a:prstGeom prst="line">
              <a:avLst/>
            </a:prstGeom>
            <a:ln w="190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4158F839-22C9-0C46-99D4-E87002CC4BEE}"/>
                </a:ext>
              </a:extLst>
            </p:cNvPr>
            <p:cNvCxnSpPr>
              <a:cxnSpLocks/>
            </p:cNvCxnSpPr>
            <p:nvPr/>
          </p:nvCxnSpPr>
          <p:spPr>
            <a:xfrm>
              <a:off x="4578708" y="1049660"/>
              <a:ext cx="200031" cy="3549"/>
            </a:xfrm>
            <a:prstGeom prst="line">
              <a:avLst/>
            </a:prstGeom>
            <a:ln w="190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60176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6948" y="431283"/>
            <a:ext cx="4390322" cy="325848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23360FF-88F2-B1CD-550A-70D768EBEB4D}"/>
              </a:ext>
            </a:extLst>
          </p:cNvPr>
          <p:cNvSpPr/>
          <p:nvPr/>
        </p:nvSpPr>
        <p:spPr>
          <a:xfrm>
            <a:off x="4222665" y="2823587"/>
            <a:ext cx="83054" cy="1337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A8BC744-3CD5-E0A5-4ECD-E516EDA5BEA0}"/>
              </a:ext>
            </a:extLst>
          </p:cNvPr>
          <p:cNvSpPr/>
          <p:nvPr/>
        </p:nvSpPr>
        <p:spPr>
          <a:xfrm>
            <a:off x="5541926" y="760625"/>
            <a:ext cx="140417" cy="1337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317287" y="2408434"/>
            <a:ext cx="1739623" cy="54886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marL="0" marR="0">
              <a:spcBef>
                <a:spcPts val="200"/>
              </a:spcBef>
              <a:spcAft>
                <a:spcPts val="0"/>
              </a:spcAft>
            </a:pPr>
            <a:r>
              <a:rPr lang="en-US" sz="14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Altitude: 2850</a:t>
            </a:r>
            <a:endParaRPr lang="en-US" sz="1400" dirty="0">
              <a:latin typeface="Bookman Old Style" panose="0205060405050502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200"/>
              </a:spcBef>
              <a:spcAft>
                <a:spcPts val="0"/>
              </a:spcAft>
            </a:pPr>
            <a:r>
              <a:rPr lang="en-US" sz="14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CTAF: 122.8/9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70730" y="437813"/>
            <a:ext cx="2103851" cy="1062147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Bookman Old Style" panose="02050604050505020204" pitchFamily="18" charset="0"/>
              </a:rPr>
              <a:t>Ernst </a:t>
            </a:r>
            <a:br>
              <a:rPr lang="en-US" dirty="0">
                <a:latin typeface="Bookman Old Style" panose="02050604050505020204" pitchFamily="18" charset="0"/>
              </a:rPr>
            </a:br>
            <a:r>
              <a:rPr lang="en-US" dirty="0">
                <a:latin typeface="Bookman Old Style" panose="02050604050505020204" pitchFamily="18" charset="0"/>
              </a:rPr>
              <a:t>Field</a:t>
            </a:r>
            <a:br>
              <a:rPr lang="en-US" dirty="0">
                <a:latin typeface="Bookman Old Style" panose="02050604050505020204" pitchFamily="18" charset="0"/>
              </a:rPr>
            </a:br>
            <a:br>
              <a:rPr lang="en-US" dirty="0">
                <a:latin typeface="Bookman Old Style" panose="02050604050505020204" pitchFamily="18" charset="0"/>
              </a:rPr>
            </a:br>
            <a:r>
              <a:rPr lang="en-US" sz="1200" dirty="0">
                <a:latin typeface="Bookman Old Style" panose="02050604050505020204" pitchFamily="18" charset="0"/>
              </a:rPr>
              <a:t>(Narrow, look for widest spot without bushes)</a:t>
            </a:r>
            <a:endParaRPr lang="en-US" dirty="0">
              <a:latin typeface="Bookman Old Style" panose="020506040505050202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65720" y="1626513"/>
            <a:ext cx="2108861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Between:</a:t>
            </a:r>
          </a:p>
          <a:p>
            <a:r>
              <a:rPr lang="en-US" sz="1200" dirty="0"/>
              <a:t>Diamond Valley Lake</a:t>
            </a:r>
          </a:p>
          <a:p>
            <a:r>
              <a:rPr lang="en-US" sz="1200" dirty="0"/>
              <a:t>Lake Riverside</a:t>
            </a:r>
          </a:p>
          <a:p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140117" y="2761374"/>
            <a:ext cx="251992" cy="2519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48987" y="693564"/>
            <a:ext cx="319318" cy="2519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20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52B9C61-3F83-85E2-FEE1-CDDAD04F22F0}"/>
              </a:ext>
            </a:extLst>
          </p:cNvPr>
          <p:cNvGrpSpPr/>
          <p:nvPr/>
        </p:nvGrpSpPr>
        <p:grpSpPr>
          <a:xfrm rot="12698847">
            <a:off x="4292093" y="2338566"/>
            <a:ext cx="200031" cy="375048"/>
            <a:chOff x="4578708" y="1041621"/>
            <a:chExt cx="200031" cy="375048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637DB3B-446A-A89F-009B-AE2AEE62ABB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84098" y="1041621"/>
              <a:ext cx="3805" cy="375048"/>
            </a:xfrm>
            <a:prstGeom prst="line">
              <a:avLst/>
            </a:prstGeom>
            <a:ln w="190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6576E121-6916-B343-D423-3C8384647A6E}"/>
                </a:ext>
              </a:extLst>
            </p:cNvPr>
            <p:cNvCxnSpPr>
              <a:cxnSpLocks/>
            </p:cNvCxnSpPr>
            <p:nvPr/>
          </p:nvCxnSpPr>
          <p:spPr>
            <a:xfrm>
              <a:off x="4578708" y="1049660"/>
              <a:ext cx="200031" cy="3549"/>
            </a:xfrm>
            <a:prstGeom prst="line">
              <a:avLst/>
            </a:prstGeom>
            <a:ln w="190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D7FE23A-01C4-9EE8-8635-53E42A5DE411}"/>
              </a:ext>
            </a:extLst>
          </p:cNvPr>
          <p:cNvGrpSpPr/>
          <p:nvPr/>
        </p:nvGrpSpPr>
        <p:grpSpPr>
          <a:xfrm rot="12823083" flipV="1">
            <a:off x="5230669" y="886927"/>
            <a:ext cx="200031" cy="375048"/>
            <a:chOff x="4578708" y="1041621"/>
            <a:chExt cx="200031" cy="375048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5C43CFE-447E-6C25-17A8-9A188F8659C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84098" y="1041621"/>
              <a:ext cx="3805" cy="375048"/>
            </a:xfrm>
            <a:prstGeom prst="line">
              <a:avLst/>
            </a:prstGeom>
            <a:ln w="190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0F18963E-C638-2D47-1202-AFF51BCB399C}"/>
                </a:ext>
              </a:extLst>
            </p:cNvPr>
            <p:cNvCxnSpPr>
              <a:cxnSpLocks/>
            </p:cNvCxnSpPr>
            <p:nvPr/>
          </p:nvCxnSpPr>
          <p:spPr>
            <a:xfrm>
              <a:off x="4578708" y="1049660"/>
              <a:ext cx="200031" cy="3549"/>
            </a:xfrm>
            <a:prstGeom prst="line">
              <a:avLst/>
            </a:prstGeom>
            <a:ln w="190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3" name="Graphic 22" descr="Direction with solid fill">
            <a:extLst>
              <a:ext uri="{FF2B5EF4-FFF2-40B4-BE49-F238E27FC236}">
                <a16:creationId xmlns:a16="http://schemas.microsoft.com/office/drawing/2014/main" id="{79A2E04F-F3E7-11CF-0266-EA14A8FE56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9513646">
            <a:off x="1157121" y="472132"/>
            <a:ext cx="909006" cy="909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6226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490" y="2575748"/>
            <a:ext cx="2253293" cy="54886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marL="0" marR="0">
              <a:spcBef>
                <a:spcPts val="200"/>
              </a:spcBef>
              <a:spcAft>
                <a:spcPts val="0"/>
              </a:spcAft>
            </a:pPr>
            <a:r>
              <a:rPr lang="en-US" sz="14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Altitude: </a:t>
            </a:r>
            <a:r>
              <a:rPr lang="en-US" sz="14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3410</a:t>
            </a:r>
          </a:p>
          <a:p>
            <a:pPr marL="0" marR="0">
              <a:spcBef>
                <a:spcPts val="200"/>
              </a:spcBef>
              <a:spcAft>
                <a:spcPts val="0"/>
              </a:spcAft>
            </a:pPr>
            <a:r>
              <a:rPr lang="en-US" sz="14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CTAF: 122.8/9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7695" y="567496"/>
            <a:ext cx="3810330" cy="320067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AA490AE-A4F7-7DEE-AC4D-307F6BE2FD7D}"/>
              </a:ext>
            </a:extLst>
          </p:cNvPr>
          <p:cNvSpPr/>
          <p:nvPr/>
        </p:nvSpPr>
        <p:spPr>
          <a:xfrm>
            <a:off x="3277963" y="1031691"/>
            <a:ext cx="150699" cy="1281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26DDDEA-59A1-E1E8-0646-A25B8C0E0BF2}"/>
              </a:ext>
            </a:extLst>
          </p:cNvPr>
          <p:cNvSpPr/>
          <p:nvPr/>
        </p:nvSpPr>
        <p:spPr>
          <a:xfrm>
            <a:off x="5585568" y="1902733"/>
            <a:ext cx="150699" cy="1281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28491" y="755431"/>
            <a:ext cx="2103851" cy="1062147"/>
          </a:xfrm>
        </p:spPr>
        <p:txBody>
          <a:bodyPr>
            <a:normAutofit/>
          </a:bodyPr>
          <a:lstStyle/>
          <a:p>
            <a:r>
              <a:rPr lang="en-US" dirty="0">
                <a:latin typeface="Bookman Old Style" panose="02050604050505020204" pitchFamily="18" charset="0"/>
              </a:rPr>
              <a:t>Lake Riverside</a:t>
            </a:r>
          </a:p>
        </p:txBody>
      </p:sp>
      <p:sp>
        <p:nvSpPr>
          <p:cNvPr id="7" name="Rectangle 6"/>
          <p:cNvSpPr/>
          <p:nvPr/>
        </p:nvSpPr>
        <p:spPr>
          <a:xfrm>
            <a:off x="428491" y="1713974"/>
            <a:ext cx="176698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6 miles SW of Anza</a:t>
            </a:r>
          </a:p>
          <a:p>
            <a:r>
              <a:rPr lang="en-US" sz="1200" dirty="0"/>
              <a:t>Wind Direction: See Lake</a:t>
            </a:r>
          </a:p>
          <a:p>
            <a:r>
              <a:rPr lang="en-US" sz="1200" dirty="0"/>
              <a:t>Note: Wires (red dashes)</a:t>
            </a:r>
          </a:p>
          <a:p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93292" y="976292"/>
            <a:ext cx="319318" cy="2519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508753" y="1840842"/>
            <a:ext cx="319318" cy="2519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28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636BA02-DC3A-2120-5A9A-71F846C187D5}"/>
              </a:ext>
            </a:extLst>
          </p:cNvPr>
          <p:cNvCxnSpPr/>
          <p:nvPr/>
        </p:nvCxnSpPr>
        <p:spPr>
          <a:xfrm>
            <a:off x="6181859" y="571183"/>
            <a:ext cx="0" cy="19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8713599-B53B-D93F-A64E-21557F0D88E6}"/>
              </a:ext>
            </a:extLst>
          </p:cNvPr>
          <p:cNvCxnSpPr/>
          <p:nvPr/>
        </p:nvCxnSpPr>
        <p:spPr>
          <a:xfrm>
            <a:off x="6181859" y="567496"/>
            <a:ext cx="0" cy="3154498"/>
          </a:xfrm>
          <a:prstGeom prst="line">
            <a:avLst/>
          </a:prstGeom>
          <a:ln w="19050">
            <a:solidFill>
              <a:srgbClr val="FF000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EE17697-18BF-BD35-EFED-6405B01C8AE9}"/>
              </a:ext>
            </a:extLst>
          </p:cNvPr>
          <p:cNvGrpSpPr/>
          <p:nvPr/>
        </p:nvGrpSpPr>
        <p:grpSpPr>
          <a:xfrm rot="17409137">
            <a:off x="3637581" y="951657"/>
            <a:ext cx="200031" cy="375048"/>
            <a:chOff x="4578708" y="1041621"/>
            <a:chExt cx="200031" cy="375048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39C6DF7-3200-01D5-874D-A9AB7CE63A9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84098" y="1041621"/>
              <a:ext cx="3805" cy="37504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C48FAC23-454E-FFA6-74A3-7BEAC5B28B30}"/>
                </a:ext>
              </a:extLst>
            </p:cNvPr>
            <p:cNvCxnSpPr>
              <a:cxnSpLocks/>
            </p:cNvCxnSpPr>
            <p:nvPr/>
          </p:nvCxnSpPr>
          <p:spPr>
            <a:xfrm>
              <a:off x="4578708" y="1049660"/>
              <a:ext cx="200031" cy="354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A8F6FFA-9FF0-B490-4150-ED441D277FF9}"/>
              </a:ext>
            </a:extLst>
          </p:cNvPr>
          <p:cNvGrpSpPr/>
          <p:nvPr/>
        </p:nvGrpSpPr>
        <p:grpSpPr>
          <a:xfrm rot="6594328">
            <a:off x="5223086" y="1740348"/>
            <a:ext cx="200031" cy="375048"/>
            <a:chOff x="4578708" y="1041621"/>
            <a:chExt cx="200031" cy="375048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E80ABD2B-CAF2-E745-A7C9-CDAB4EEA8D3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84098" y="1041621"/>
              <a:ext cx="3805" cy="37504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C5184373-50D2-D625-83B7-6211404E7FAE}"/>
                </a:ext>
              </a:extLst>
            </p:cNvPr>
            <p:cNvCxnSpPr>
              <a:cxnSpLocks/>
            </p:cNvCxnSpPr>
            <p:nvPr/>
          </p:nvCxnSpPr>
          <p:spPr>
            <a:xfrm>
              <a:off x="4578708" y="1049660"/>
              <a:ext cx="200031" cy="354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Oval 22">
            <a:extLst>
              <a:ext uri="{FF2B5EF4-FFF2-40B4-BE49-F238E27FC236}">
                <a16:creationId xmlns:a16="http://schemas.microsoft.com/office/drawing/2014/main" id="{E2245F2F-D723-94A3-4078-693118A10579}"/>
              </a:ext>
            </a:extLst>
          </p:cNvPr>
          <p:cNvSpPr/>
          <p:nvPr/>
        </p:nvSpPr>
        <p:spPr>
          <a:xfrm rot="9187113">
            <a:off x="3921508" y="2318790"/>
            <a:ext cx="234436" cy="238175"/>
          </a:xfrm>
          <a:prstGeom prst="ellipse">
            <a:avLst/>
          </a:prstGeom>
          <a:noFill/>
          <a:ln w="28575">
            <a:solidFill>
              <a:srgbClr val="FFFF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pic>
        <p:nvPicPr>
          <p:cNvPr id="31" name="Graphic 30" descr="Direction with solid fill">
            <a:extLst>
              <a:ext uri="{FF2B5EF4-FFF2-40B4-BE49-F238E27FC236}">
                <a16:creationId xmlns:a16="http://schemas.microsoft.com/office/drawing/2014/main" id="{0EAB970B-F0E9-6966-FDDD-C9256BC5E0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9607483">
            <a:off x="1661434" y="549626"/>
            <a:ext cx="909006" cy="909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7337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3178" y="530963"/>
            <a:ext cx="4412334" cy="3351742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D145C0F8-6E2C-8279-000C-0E0177313D49}"/>
              </a:ext>
            </a:extLst>
          </p:cNvPr>
          <p:cNvSpPr/>
          <p:nvPr/>
        </p:nvSpPr>
        <p:spPr>
          <a:xfrm>
            <a:off x="5139146" y="2922968"/>
            <a:ext cx="108410" cy="990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09CA48C-2491-B675-A5AF-D44063C952BA}"/>
              </a:ext>
            </a:extLst>
          </p:cNvPr>
          <p:cNvSpPr/>
          <p:nvPr/>
        </p:nvSpPr>
        <p:spPr>
          <a:xfrm>
            <a:off x="5603657" y="719872"/>
            <a:ext cx="108410" cy="990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317287" y="2408434"/>
            <a:ext cx="1739623" cy="78996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marL="0" marR="0">
              <a:spcBef>
                <a:spcPts val="200"/>
              </a:spcBef>
              <a:spcAft>
                <a:spcPts val="0"/>
              </a:spcAft>
            </a:pPr>
            <a:r>
              <a:rPr lang="en-US" sz="14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Altitude: 1350</a:t>
            </a:r>
            <a:endParaRPr lang="en-US" sz="1400" dirty="0">
              <a:latin typeface="Bookman Old Style" panose="0205060405050502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200"/>
              </a:spcBef>
              <a:spcAft>
                <a:spcPts val="0"/>
              </a:spcAft>
            </a:pPr>
            <a:r>
              <a:rPr lang="en-US" sz="14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UNI/CTAF: 122.8</a:t>
            </a:r>
          </a:p>
          <a:p>
            <a:pPr marL="0" marR="0">
              <a:spcBef>
                <a:spcPts val="200"/>
              </a:spcBef>
              <a:spcAft>
                <a:spcPts val="0"/>
              </a:spcAft>
            </a:pPr>
            <a:r>
              <a:rPr lang="en-US" sz="1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AWOS: 119.025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42297" y="400361"/>
            <a:ext cx="2103851" cy="1062147"/>
          </a:xfrm>
        </p:spPr>
        <p:txBody>
          <a:bodyPr>
            <a:normAutofit/>
          </a:bodyPr>
          <a:lstStyle/>
          <a:p>
            <a:r>
              <a:rPr lang="en-US" dirty="0">
                <a:latin typeface="Bookman Old Style" panose="02050604050505020204" pitchFamily="18" charset="0"/>
              </a:rPr>
              <a:t>French</a:t>
            </a:r>
            <a:br>
              <a:rPr lang="en-US" dirty="0">
                <a:latin typeface="Bookman Old Style" panose="02050604050505020204" pitchFamily="18" charset="0"/>
              </a:rPr>
            </a:br>
            <a:r>
              <a:rPr lang="en-US" dirty="0">
                <a:latin typeface="Bookman Old Style" panose="02050604050505020204" pitchFamily="18" charset="0"/>
              </a:rPr>
              <a:t>Valley</a:t>
            </a:r>
          </a:p>
        </p:txBody>
      </p:sp>
      <p:sp>
        <p:nvSpPr>
          <p:cNvPr id="7" name="Rectangle 6"/>
          <p:cNvSpPr/>
          <p:nvPr/>
        </p:nvSpPr>
        <p:spPr>
          <a:xfrm>
            <a:off x="242297" y="1358904"/>
            <a:ext cx="1766984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4 miles</a:t>
            </a:r>
          </a:p>
          <a:p>
            <a:r>
              <a:rPr lang="en-US" sz="1200" dirty="0"/>
              <a:t>WSW of Lake Skinner</a:t>
            </a:r>
          </a:p>
          <a:p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95078" y="641221"/>
            <a:ext cx="319318" cy="2519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33692" y="2846539"/>
            <a:ext cx="319318" cy="2519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36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53486C5-29CB-2F43-16BE-09B7EBC882C2}"/>
              </a:ext>
            </a:extLst>
          </p:cNvPr>
          <p:cNvGrpSpPr/>
          <p:nvPr/>
        </p:nvGrpSpPr>
        <p:grpSpPr>
          <a:xfrm rot="6142539">
            <a:off x="5146958" y="1743906"/>
            <a:ext cx="860412" cy="248748"/>
            <a:chOff x="3127507" y="2364184"/>
            <a:chExt cx="860412" cy="248748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117BE56F-AE72-4016-E92E-A704307AE8C2}"/>
                </a:ext>
              </a:extLst>
            </p:cNvPr>
            <p:cNvSpPr/>
            <p:nvPr/>
          </p:nvSpPr>
          <p:spPr>
            <a:xfrm>
              <a:off x="3446917" y="2374757"/>
              <a:ext cx="234436" cy="238175"/>
            </a:xfrm>
            <a:prstGeom prst="ellipse">
              <a:avLst/>
            </a:prstGeom>
            <a:noFill/>
            <a:ln w="28575">
              <a:solidFill>
                <a:srgbClr val="FFFF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E835E4D8-9D40-2668-D169-45693E4DFB9F}"/>
                </a:ext>
              </a:extLst>
            </p:cNvPr>
            <p:cNvGrpSpPr/>
            <p:nvPr/>
          </p:nvGrpSpPr>
          <p:grpSpPr>
            <a:xfrm>
              <a:off x="3776088" y="2364184"/>
              <a:ext cx="211831" cy="143511"/>
              <a:chOff x="3721994" y="2364184"/>
              <a:chExt cx="211831" cy="143511"/>
            </a:xfrm>
          </p:grpSpPr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90EBE93F-426B-D37E-73A3-96C9C7A4BBA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721994" y="2492962"/>
                <a:ext cx="211829" cy="0"/>
              </a:xfrm>
              <a:prstGeom prst="line">
                <a:avLst/>
              </a:prstGeom>
              <a:ln w="28575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FEBEC58E-3C37-46F1-3099-CA1B2A632F9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33823" y="2364184"/>
                <a:ext cx="2" cy="143511"/>
              </a:xfrm>
              <a:prstGeom prst="line">
                <a:avLst/>
              </a:prstGeom>
              <a:ln w="28575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E46B87BE-7848-7CEB-B3AE-D387FF10EFCD}"/>
                </a:ext>
              </a:extLst>
            </p:cNvPr>
            <p:cNvGrpSpPr/>
            <p:nvPr/>
          </p:nvGrpSpPr>
          <p:grpSpPr>
            <a:xfrm flipH="1">
              <a:off x="3127507" y="2364184"/>
              <a:ext cx="211831" cy="143511"/>
              <a:chOff x="3721994" y="2364184"/>
              <a:chExt cx="211831" cy="143511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5FFC5CF0-7EDC-D747-4D36-610DE377D67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721994" y="2492962"/>
                <a:ext cx="211829" cy="0"/>
              </a:xfrm>
              <a:prstGeom prst="line">
                <a:avLst/>
              </a:prstGeom>
              <a:ln w="28575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C9837231-86C4-D79B-3DB7-202003BC353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33823" y="2364184"/>
                <a:ext cx="2" cy="143511"/>
              </a:xfrm>
              <a:prstGeom prst="line">
                <a:avLst/>
              </a:prstGeom>
              <a:ln w="28575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7" name="Graphic 26" descr="Direction with solid fill">
            <a:extLst>
              <a:ext uri="{FF2B5EF4-FFF2-40B4-BE49-F238E27FC236}">
                <a16:creationId xmlns:a16="http://schemas.microsoft.com/office/drawing/2014/main" id="{DC39720B-AF4F-7E7D-743C-05730721E6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9607483">
            <a:off x="1379393" y="531978"/>
            <a:ext cx="909006" cy="909006"/>
          </a:xfrm>
          <a:prstGeom prst="rect">
            <a:avLst/>
          </a:prstGeom>
        </p:spPr>
      </p:pic>
      <p:sp>
        <p:nvSpPr>
          <p:cNvPr id="28" name="Oval 27">
            <a:extLst>
              <a:ext uri="{FF2B5EF4-FFF2-40B4-BE49-F238E27FC236}">
                <a16:creationId xmlns:a16="http://schemas.microsoft.com/office/drawing/2014/main" id="{9D0A2D8D-A870-4387-F83B-BD8FB992D407}"/>
              </a:ext>
            </a:extLst>
          </p:cNvPr>
          <p:cNvSpPr>
            <a:spLocks noChangeAspect="1"/>
          </p:cNvSpPr>
          <p:nvPr/>
        </p:nvSpPr>
        <p:spPr>
          <a:xfrm>
            <a:off x="5124074" y="2064937"/>
            <a:ext cx="119582" cy="11958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P</a:t>
            </a:r>
          </a:p>
        </p:txBody>
      </p:sp>
    </p:spTree>
    <p:extLst>
      <p:ext uri="{BB962C8B-B14F-4D97-AF65-F5344CB8AC3E}">
        <p14:creationId xmlns:p14="http://schemas.microsoft.com/office/powerpoint/2010/main" val="39171852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B0D7F71-13A5-9A0C-26C8-50A8FF56C3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7120" y="609599"/>
            <a:ext cx="4188309" cy="3125518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0A6888A7-450E-EC0E-F032-420FBA9FD486}"/>
              </a:ext>
            </a:extLst>
          </p:cNvPr>
          <p:cNvSpPr/>
          <p:nvPr/>
        </p:nvSpPr>
        <p:spPr>
          <a:xfrm>
            <a:off x="5251215" y="3123053"/>
            <a:ext cx="127774" cy="1012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FD9F88A-76A6-F347-0E56-7A83BB95C905}"/>
              </a:ext>
            </a:extLst>
          </p:cNvPr>
          <p:cNvSpPr/>
          <p:nvPr/>
        </p:nvSpPr>
        <p:spPr>
          <a:xfrm>
            <a:off x="2801214" y="1446597"/>
            <a:ext cx="127774" cy="1012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D475685-7A67-769B-F667-81D7D91A8836}"/>
              </a:ext>
            </a:extLst>
          </p:cNvPr>
          <p:cNvGrpSpPr/>
          <p:nvPr/>
        </p:nvGrpSpPr>
        <p:grpSpPr>
          <a:xfrm>
            <a:off x="4567401" y="2510832"/>
            <a:ext cx="740829" cy="518768"/>
            <a:chOff x="4245342" y="2058182"/>
            <a:chExt cx="740829" cy="518768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B06E9D7-35F4-9927-9DD0-DCB248D4CFBD}"/>
                </a:ext>
              </a:extLst>
            </p:cNvPr>
            <p:cNvSpPr>
              <a:spLocks noChangeAspect="1"/>
            </p:cNvSpPr>
            <p:nvPr/>
          </p:nvSpPr>
          <p:spPr>
            <a:xfrm rot="2121055">
              <a:off x="4522053" y="2259067"/>
              <a:ext cx="162009" cy="164592"/>
            </a:xfrm>
            <a:prstGeom prst="ellipse">
              <a:avLst/>
            </a:prstGeom>
            <a:noFill/>
            <a:ln w="28575">
              <a:solidFill>
                <a:srgbClr val="FFFF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6D9B775A-6333-E53B-3D7D-9BA258D72DBF}"/>
                </a:ext>
              </a:extLst>
            </p:cNvPr>
            <p:cNvGrpSpPr/>
            <p:nvPr/>
          </p:nvGrpSpPr>
          <p:grpSpPr>
            <a:xfrm rot="2121055">
              <a:off x="4774340" y="2433439"/>
              <a:ext cx="211831" cy="143511"/>
              <a:chOff x="3721994" y="2364184"/>
              <a:chExt cx="211831" cy="143511"/>
            </a:xfrm>
          </p:grpSpPr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4CB81F80-8494-E99C-7E5B-07BEE609986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721994" y="2492962"/>
                <a:ext cx="211829" cy="0"/>
              </a:xfrm>
              <a:prstGeom prst="line">
                <a:avLst/>
              </a:prstGeom>
              <a:ln w="28575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D1976F7F-C6ED-6DAB-B0D3-5C3EC5E427E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33823" y="2364184"/>
                <a:ext cx="2" cy="143511"/>
              </a:xfrm>
              <a:prstGeom prst="line">
                <a:avLst/>
              </a:prstGeom>
              <a:ln w="28575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026C910B-421D-A237-A418-2C0434D0DC68}"/>
                </a:ext>
              </a:extLst>
            </p:cNvPr>
            <p:cNvGrpSpPr/>
            <p:nvPr/>
          </p:nvGrpSpPr>
          <p:grpSpPr>
            <a:xfrm rot="2121055" flipH="1">
              <a:off x="4245342" y="2058182"/>
              <a:ext cx="211831" cy="143511"/>
              <a:chOff x="3721994" y="2364184"/>
              <a:chExt cx="211831" cy="143511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0D2A38A3-1344-D6C8-4392-B15E845AFF6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721994" y="2492962"/>
                <a:ext cx="211829" cy="0"/>
              </a:xfrm>
              <a:prstGeom prst="line">
                <a:avLst/>
              </a:prstGeom>
              <a:ln w="28575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D6C1B15C-805D-1B22-7B60-49CB7B5057E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33823" y="2364184"/>
                <a:ext cx="2" cy="143511"/>
              </a:xfrm>
              <a:prstGeom prst="line">
                <a:avLst/>
              </a:prstGeom>
              <a:ln w="28575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79651" y="2630551"/>
            <a:ext cx="1458595" cy="54886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marL="0" marR="0">
              <a:spcBef>
                <a:spcPts val="200"/>
              </a:spcBef>
              <a:spcAft>
                <a:spcPts val="0"/>
              </a:spcAft>
            </a:pPr>
            <a:r>
              <a:rPr lang="en-US" sz="14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Altitude: 750</a:t>
            </a:r>
            <a:endParaRPr lang="en-US" sz="1400" dirty="0">
              <a:latin typeface="Bookman Old Style" panose="0205060405050502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200"/>
              </a:spcBef>
              <a:spcAft>
                <a:spcPts val="0"/>
              </a:spcAft>
            </a:pPr>
            <a:r>
              <a:rPr lang="en-US" sz="14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UNI: 122.725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79651" y="810234"/>
            <a:ext cx="2103851" cy="1062147"/>
          </a:xfrm>
        </p:spPr>
        <p:txBody>
          <a:bodyPr>
            <a:normAutofit/>
          </a:bodyPr>
          <a:lstStyle/>
          <a:p>
            <a:r>
              <a:rPr lang="en-US" dirty="0">
                <a:latin typeface="Bookman Old Style" panose="02050604050505020204" pitchFamily="18" charset="0"/>
              </a:rPr>
              <a:t>Pauma Valley</a:t>
            </a:r>
          </a:p>
        </p:txBody>
      </p:sp>
      <p:sp>
        <p:nvSpPr>
          <p:cNvPr id="7" name="Rectangle 6"/>
          <p:cNvSpPr/>
          <p:nvPr/>
        </p:nvSpPr>
        <p:spPr>
          <a:xfrm>
            <a:off x="479651" y="1768777"/>
            <a:ext cx="1766984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SE Corner </a:t>
            </a:r>
          </a:p>
          <a:p>
            <a:r>
              <a:rPr lang="en-US" sz="1200" dirty="0"/>
              <a:t>Cole Grade and 76</a:t>
            </a:r>
          </a:p>
          <a:p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13499" y="1364954"/>
            <a:ext cx="319318" cy="2519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55443" y="3045007"/>
            <a:ext cx="319318" cy="2519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29</a:t>
            </a:r>
          </a:p>
        </p:txBody>
      </p:sp>
      <p:pic>
        <p:nvPicPr>
          <p:cNvPr id="27" name="Graphic 26" descr="Direction with solid fill">
            <a:extLst>
              <a:ext uri="{FF2B5EF4-FFF2-40B4-BE49-F238E27FC236}">
                <a16:creationId xmlns:a16="http://schemas.microsoft.com/office/drawing/2014/main" id="{A3EF8F52-259D-80CE-6B37-FAB759AAC0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9607483">
            <a:off x="1363416" y="306520"/>
            <a:ext cx="909006" cy="909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6729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C51BEA83-B9AB-5A19-0E7C-3461159D7E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955" y="1853523"/>
            <a:ext cx="6127373" cy="1820093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FF650D64-2055-A9A9-5939-FC0F2E0374DF}"/>
              </a:ext>
            </a:extLst>
          </p:cNvPr>
          <p:cNvSpPr/>
          <p:nvPr/>
        </p:nvSpPr>
        <p:spPr>
          <a:xfrm>
            <a:off x="6309758" y="2356808"/>
            <a:ext cx="135392" cy="1318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6219004" y="2295674"/>
            <a:ext cx="319318" cy="2519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3917765" y="694886"/>
            <a:ext cx="2221044" cy="97462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marL="0" marR="0">
              <a:spcBef>
                <a:spcPts val="200"/>
              </a:spcBef>
              <a:spcAft>
                <a:spcPts val="0"/>
              </a:spcAft>
            </a:pPr>
            <a:r>
              <a:rPr lang="en-US" sz="14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Altitude: 	520  </a:t>
            </a:r>
          </a:p>
          <a:p>
            <a:pPr marL="0" marR="0">
              <a:spcBef>
                <a:spcPts val="200"/>
              </a:spcBef>
              <a:spcAft>
                <a:spcPts val="0"/>
              </a:spcAft>
            </a:pPr>
            <a:r>
              <a:rPr lang="en-US" sz="14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AWOS: 	126.575  </a:t>
            </a:r>
          </a:p>
          <a:p>
            <a:pPr marL="0" marR="0">
              <a:spcBef>
                <a:spcPts val="200"/>
              </a:spcBef>
              <a:spcAft>
                <a:spcPts val="0"/>
              </a:spcAft>
            </a:pPr>
            <a:r>
              <a:rPr lang="en-US" sz="14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UNI/CTAF: 	122.8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53678" y="454686"/>
            <a:ext cx="5915025" cy="795338"/>
          </a:xfrm>
        </p:spPr>
        <p:txBody>
          <a:bodyPr/>
          <a:lstStyle/>
          <a:p>
            <a:r>
              <a:rPr lang="en-US" dirty="0">
                <a:latin typeface="Bookman Old Style" panose="02050604050505020204" pitchFamily="18" charset="0"/>
              </a:rPr>
              <a:t>Borrego Valley</a:t>
            </a:r>
          </a:p>
        </p:txBody>
      </p:sp>
      <p:sp>
        <p:nvSpPr>
          <p:cNvPr id="7" name="Rectangle 6"/>
          <p:cNvSpPr/>
          <p:nvPr/>
        </p:nvSpPr>
        <p:spPr>
          <a:xfrm>
            <a:off x="370955" y="1088495"/>
            <a:ext cx="3429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 miles East of Town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D0FD096-7231-941A-A33A-6D987E2868AA}"/>
              </a:ext>
            </a:extLst>
          </p:cNvPr>
          <p:cNvSpPr/>
          <p:nvPr/>
        </p:nvSpPr>
        <p:spPr>
          <a:xfrm>
            <a:off x="569893" y="2457823"/>
            <a:ext cx="112796" cy="1123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C5E681D-C799-9D00-AA08-0332CAC19E67}"/>
              </a:ext>
            </a:extLst>
          </p:cNvPr>
          <p:cNvGrpSpPr/>
          <p:nvPr/>
        </p:nvGrpSpPr>
        <p:grpSpPr>
          <a:xfrm>
            <a:off x="1849408" y="2031822"/>
            <a:ext cx="860408" cy="252724"/>
            <a:chOff x="1849408" y="2031822"/>
            <a:chExt cx="860408" cy="252724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05AEED6D-D8CC-AEDA-6789-22FCBA260B3A}"/>
                </a:ext>
              </a:extLst>
            </p:cNvPr>
            <p:cNvSpPr/>
            <p:nvPr/>
          </p:nvSpPr>
          <p:spPr>
            <a:xfrm rot="10800000">
              <a:off x="2155972" y="2031822"/>
              <a:ext cx="234436" cy="238175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B5E40A8-AAE3-B3A9-2A18-6AC3CB0DDB7C}"/>
                </a:ext>
              </a:extLst>
            </p:cNvPr>
            <p:cNvCxnSpPr>
              <a:cxnSpLocks/>
            </p:cNvCxnSpPr>
            <p:nvPr/>
          </p:nvCxnSpPr>
          <p:spPr>
            <a:xfrm rot="10800000" flipH="1">
              <a:off x="1849408" y="2151792"/>
              <a:ext cx="211829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BDA1B6C-D815-3A3B-8FDB-DB431AD18C2F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1853382" y="2141035"/>
              <a:ext cx="2" cy="143511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EDB8F406-30B9-1A98-14F3-A3FBECEB9689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2497987" y="2151792"/>
              <a:ext cx="211829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858C3816-E177-6C02-40C5-BEDB7030B44C}"/>
                </a:ext>
              </a:extLst>
            </p:cNvPr>
            <p:cNvCxnSpPr>
              <a:cxnSpLocks/>
            </p:cNvCxnSpPr>
            <p:nvPr/>
          </p:nvCxnSpPr>
          <p:spPr>
            <a:xfrm rot="10800000" flipH="1">
              <a:off x="2705840" y="2138693"/>
              <a:ext cx="2" cy="143511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Box 13"/>
          <p:cNvSpPr txBox="1"/>
          <p:nvPr/>
        </p:nvSpPr>
        <p:spPr>
          <a:xfrm>
            <a:off x="500198" y="2387992"/>
            <a:ext cx="251992" cy="2519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8</a:t>
            </a:r>
          </a:p>
        </p:txBody>
      </p:sp>
      <p:pic>
        <p:nvPicPr>
          <p:cNvPr id="27" name="Graphic 26" descr="Direction with solid fill">
            <a:extLst>
              <a:ext uri="{FF2B5EF4-FFF2-40B4-BE49-F238E27FC236}">
                <a16:creationId xmlns:a16="http://schemas.microsoft.com/office/drawing/2014/main" id="{B02E7C62-97D5-7810-3773-B94EF750DE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9607483">
            <a:off x="2741275" y="736807"/>
            <a:ext cx="909006" cy="909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2700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89B2E627-775C-85B7-CFBA-FCAF08010E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3944" y="621050"/>
            <a:ext cx="3721355" cy="328078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1231961-AD24-5C05-0480-2FC9BB3DE432}"/>
              </a:ext>
            </a:extLst>
          </p:cNvPr>
          <p:cNvSpPr/>
          <p:nvPr/>
        </p:nvSpPr>
        <p:spPr>
          <a:xfrm>
            <a:off x="3929643" y="1601988"/>
            <a:ext cx="160036" cy="1263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34A88DF-4031-99E7-33D1-E48D45A4D9B6}"/>
              </a:ext>
            </a:extLst>
          </p:cNvPr>
          <p:cNvSpPr/>
          <p:nvPr/>
        </p:nvSpPr>
        <p:spPr>
          <a:xfrm>
            <a:off x="5657638" y="2324240"/>
            <a:ext cx="160036" cy="1263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503554" y="2591873"/>
            <a:ext cx="1458595" cy="54886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marL="0" marR="0">
              <a:spcBef>
                <a:spcPts val="200"/>
              </a:spcBef>
              <a:spcAft>
                <a:spcPts val="0"/>
              </a:spcAft>
            </a:pPr>
            <a:r>
              <a:rPr lang="en-US" sz="14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Altitude: </a:t>
            </a:r>
            <a:r>
              <a:rPr lang="en-US" sz="14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1220</a:t>
            </a:r>
          </a:p>
          <a:p>
            <a:pPr marL="0" marR="0">
              <a:spcBef>
                <a:spcPts val="200"/>
              </a:spcBef>
              <a:spcAft>
                <a:spcPts val="0"/>
              </a:spcAft>
            </a:pPr>
            <a:r>
              <a:rPr lang="en-US" sz="14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CTAF: 122.9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03555" y="571183"/>
            <a:ext cx="2103851" cy="1062147"/>
          </a:xfrm>
        </p:spPr>
        <p:txBody>
          <a:bodyPr>
            <a:normAutofit/>
          </a:bodyPr>
          <a:lstStyle/>
          <a:p>
            <a:r>
              <a:rPr lang="en-US" dirty="0">
                <a:latin typeface="Bookman Old Style" panose="02050604050505020204" pitchFamily="18" charset="0"/>
              </a:rPr>
              <a:t>Agua Caliente</a:t>
            </a:r>
          </a:p>
        </p:txBody>
      </p:sp>
      <p:sp>
        <p:nvSpPr>
          <p:cNvPr id="7" name="Rectangle 6"/>
          <p:cNvSpPr/>
          <p:nvPr/>
        </p:nvSpPr>
        <p:spPr>
          <a:xfrm>
            <a:off x="503554" y="1595766"/>
            <a:ext cx="201552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 mi ENE of Mt. Laguna</a:t>
            </a:r>
          </a:p>
          <a:p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(S2 between Scissors and Ocotillo)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57211" y="1535476"/>
            <a:ext cx="319318" cy="2519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577997" y="2261440"/>
            <a:ext cx="319318" cy="2519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29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F4439B3-FAAC-F060-48C3-B16D71FB4A16}"/>
              </a:ext>
            </a:extLst>
          </p:cNvPr>
          <p:cNvGrpSpPr>
            <a:grpSpLocks noChangeAspect="1"/>
          </p:cNvGrpSpPr>
          <p:nvPr/>
        </p:nvGrpSpPr>
        <p:grpSpPr>
          <a:xfrm rot="12440015">
            <a:off x="4533659" y="1816295"/>
            <a:ext cx="607577" cy="178461"/>
            <a:chOff x="1849408" y="2031822"/>
            <a:chExt cx="860408" cy="252724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C6F84F93-6763-F263-0D83-B1D0BE6509EA}"/>
                </a:ext>
              </a:extLst>
            </p:cNvPr>
            <p:cNvSpPr/>
            <p:nvPr/>
          </p:nvSpPr>
          <p:spPr>
            <a:xfrm rot="10800000">
              <a:off x="2155972" y="2031822"/>
              <a:ext cx="234436" cy="238175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3B17D6A4-1E6A-A3E2-7D83-01F73B365214}"/>
                </a:ext>
              </a:extLst>
            </p:cNvPr>
            <p:cNvCxnSpPr>
              <a:cxnSpLocks/>
            </p:cNvCxnSpPr>
            <p:nvPr/>
          </p:nvCxnSpPr>
          <p:spPr>
            <a:xfrm rot="10800000" flipH="1">
              <a:off x="1849408" y="2151792"/>
              <a:ext cx="211829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E2EC8E16-43B2-65CE-6558-C8432D37AD4C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1853382" y="2141035"/>
              <a:ext cx="2" cy="143511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CDDC9DA1-F136-2AEC-A30B-BEDA0C313850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2497987" y="2151792"/>
              <a:ext cx="211829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D6BFFBD-1BC9-FBC5-EEA2-DA7BCFDAA1C4}"/>
                </a:ext>
              </a:extLst>
            </p:cNvPr>
            <p:cNvCxnSpPr>
              <a:cxnSpLocks/>
            </p:cNvCxnSpPr>
            <p:nvPr/>
          </p:nvCxnSpPr>
          <p:spPr>
            <a:xfrm rot="10800000" flipH="1">
              <a:off x="2705840" y="2138693"/>
              <a:ext cx="2" cy="143511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767377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2105722" y="508565"/>
            <a:ext cx="4476750" cy="3329201"/>
            <a:chOff x="1850901" y="290125"/>
            <a:chExt cx="4476750" cy="3329201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50901" y="290125"/>
              <a:ext cx="4476750" cy="3329201"/>
            </a:xfrm>
            <a:prstGeom prst="rect">
              <a:avLst/>
            </a:prstGeom>
          </p:spPr>
        </p:pic>
        <p:cxnSp>
          <p:nvCxnSpPr>
            <p:cNvPr id="9" name="Straight Connector 8"/>
            <p:cNvCxnSpPr/>
            <p:nvPr/>
          </p:nvCxnSpPr>
          <p:spPr>
            <a:xfrm>
              <a:off x="3440879" y="1740609"/>
              <a:ext cx="1296794" cy="181096"/>
            </a:xfrm>
            <a:prstGeom prst="line">
              <a:avLst/>
            </a:prstGeom>
            <a:ln w="76200">
              <a:solidFill>
                <a:srgbClr val="FFFF00">
                  <a:alpha val="36863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32558009-717B-F0DC-DA3E-5BACE465B104}"/>
              </a:ext>
            </a:extLst>
          </p:cNvPr>
          <p:cNvSpPr/>
          <p:nvPr/>
        </p:nvSpPr>
        <p:spPr>
          <a:xfrm>
            <a:off x="3290096" y="1866520"/>
            <a:ext cx="89999" cy="925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156B7D9-E7A2-28A1-A082-D94E8993F5C9}"/>
              </a:ext>
            </a:extLst>
          </p:cNvPr>
          <p:cNvSpPr/>
          <p:nvPr/>
        </p:nvSpPr>
        <p:spPr>
          <a:xfrm>
            <a:off x="5138508" y="2103508"/>
            <a:ext cx="134039" cy="1087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503555" y="3179834"/>
            <a:ext cx="1458595" cy="54886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marL="0" marR="0">
              <a:spcBef>
                <a:spcPts val="200"/>
              </a:spcBef>
              <a:spcAft>
                <a:spcPts val="0"/>
              </a:spcAft>
            </a:pPr>
            <a:r>
              <a:rPr lang="en-US" sz="14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Altitude: 575 </a:t>
            </a:r>
          </a:p>
          <a:p>
            <a:pPr marL="0" marR="0">
              <a:spcBef>
                <a:spcPts val="200"/>
              </a:spcBef>
              <a:spcAft>
                <a:spcPts val="0"/>
              </a:spcAft>
            </a:pPr>
            <a:r>
              <a:rPr lang="en-US" sz="14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UNI: 122.8/9</a:t>
            </a:r>
            <a:endParaRPr lang="en-US" sz="1400" dirty="0">
              <a:effectLst/>
              <a:latin typeface="Bookman Old Style" panose="0205060405050502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71488" y="219075"/>
            <a:ext cx="1574993" cy="2419350"/>
          </a:xfrm>
        </p:spPr>
        <p:txBody>
          <a:bodyPr>
            <a:normAutofit/>
          </a:bodyPr>
          <a:lstStyle/>
          <a:p>
            <a:r>
              <a:rPr lang="en-US" dirty="0">
                <a:latin typeface="Bookman Old Style" panose="02050604050505020204" pitchFamily="18" charset="0"/>
              </a:rPr>
              <a:t>Borrego</a:t>
            </a:r>
            <a:br>
              <a:rPr lang="en-US" dirty="0">
                <a:latin typeface="Bookman Old Style" panose="02050604050505020204" pitchFamily="18" charset="0"/>
              </a:rPr>
            </a:br>
            <a:r>
              <a:rPr lang="en-US" dirty="0">
                <a:latin typeface="Bookman Old Style" panose="02050604050505020204" pitchFamily="18" charset="0"/>
              </a:rPr>
              <a:t>Air</a:t>
            </a:r>
            <a:br>
              <a:rPr lang="en-US" dirty="0">
                <a:latin typeface="Bookman Old Style" panose="02050604050505020204" pitchFamily="18" charset="0"/>
              </a:rPr>
            </a:br>
            <a:r>
              <a:rPr lang="en-US" dirty="0">
                <a:latin typeface="Bookman Old Style" panose="02050604050505020204" pitchFamily="18" charset="0"/>
              </a:rPr>
              <a:t>Ranch</a:t>
            </a:r>
            <a:br>
              <a:rPr lang="en-US" dirty="0">
                <a:latin typeface="Bookman Old Style" panose="02050604050505020204" pitchFamily="18" charset="0"/>
              </a:rPr>
            </a:br>
            <a:r>
              <a:rPr lang="en-US" dirty="0">
                <a:latin typeface="Bookman Old Style" panose="02050604050505020204" pitchFamily="18" charset="0"/>
              </a:rPr>
              <a:t>(</a:t>
            </a:r>
            <a:r>
              <a:rPr lang="en-US" dirty="0" err="1">
                <a:latin typeface="Bookman Old Style" panose="02050604050505020204" pitchFamily="18" charset="0"/>
              </a:rPr>
              <a:t>pvt</a:t>
            </a:r>
            <a:r>
              <a:rPr lang="en-US" dirty="0">
                <a:latin typeface="Bookman Old Style" panose="02050604050505020204" pitchFamily="18" charset="0"/>
              </a:rPr>
              <a:t>)</a:t>
            </a:r>
          </a:p>
        </p:txBody>
      </p:sp>
      <p:sp>
        <p:nvSpPr>
          <p:cNvPr id="7" name="Rectangle 6"/>
          <p:cNvSpPr/>
          <p:nvPr/>
        </p:nvSpPr>
        <p:spPr>
          <a:xfrm>
            <a:off x="503555" y="2271848"/>
            <a:ext cx="163423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 mi SSE of </a:t>
            </a:r>
          </a:p>
          <a:p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Borrego Valley</a:t>
            </a:r>
          </a:p>
          <a:p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12051" y="1788571"/>
            <a:ext cx="251992" cy="2519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49037" y="2029019"/>
            <a:ext cx="319318" cy="2519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26</a:t>
            </a:r>
          </a:p>
        </p:txBody>
      </p:sp>
      <p:pic>
        <p:nvPicPr>
          <p:cNvPr id="12" name="Graphic 11" descr="Direction with solid fill">
            <a:extLst>
              <a:ext uri="{FF2B5EF4-FFF2-40B4-BE49-F238E27FC236}">
                <a16:creationId xmlns:a16="http://schemas.microsoft.com/office/drawing/2014/main" id="{5CBCE7EA-E360-4798-FE8E-EA8F07B39C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9607483">
            <a:off x="1314696" y="1509406"/>
            <a:ext cx="909006" cy="909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8838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48" y="942334"/>
            <a:ext cx="5937666" cy="3019881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367C8561-BF6E-6244-767E-396597E91F33}"/>
              </a:ext>
            </a:extLst>
          </p:cNvPr>
          <p:cNvSpPr/>
          <p:nvPr/>
        </p:nvSpPr>
        <p:spPr>
          <a:xfrm>
            <a:off x="5560022" y="2302053"/>
            <a:ext cx="147441" cy="119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E4E4C8F-F3BD-24BE-58CC-C4915C36284E}"/>
              </a:ext>
            </a:extLst>
          </p:cNvPr>
          <p:cNvSpPr/>
          <p:nvPr/>
        </p:nvSpPr>
        <p:spPr>
          <a:xfrm>
            <a:off x="1503643" y="2812803"/>
            <a:ext cx="73948" cy="1112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3300300" y="343126"/>
            <a:ext cx="2084467" cy="54886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marL="0" marR="0">
              <a:spcBef>
                <a:spcPts val="200"/>
              </a:spcBef>
              <a:spcAft>
                <a:spcPts val="0"/>
              </a:spcAft>
            </a:pPr>
            <a:r>
              <a:rPr lang="en-US" sz="14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Altitude: </a:t>
            </a:r>
            <a:r>
              <a:rPr lang="en-US" sz="14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2850</a:t>
            </a:r>
            <a:endParaRPr lang="en-US" sz="1400" dirty="0">
              <a:effectLst/>
              <a:latin typeface="Bookman Old Style" panose="0205060405050502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200"/>
              </a:spcBef>
              <a:spcAft>
                <a:spcPts val="0"/>
              </a:spcAft>
            </a:pPr>
            <a:r>
              <a:rPr lang="en-US" sz="14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CTAF: </a:t>
            </a:r>
            <a:r>
              <a:rPr lang="en-US" sz="14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122.9 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05448" y="343126"/>
            <a:ext cx="3332162" cy="504825"/>
          </a:xfrm>
        </p:spPr>
        <p:txBody>
          <a:bodyPr>
            <a:normAutofit/>
          </a:bodyPr>
          <a:lstStyle/>
          <a:p>
            <a:r>
              <a:rPr lang="en-US" dirty="0" err="1">
                <a:latin typeface="Bookman Old Style" panose="02050604050505020204" pitchFamily="18" charset="0"/>
              </a:rPr>
              <a:t>Jacumba</a:t>
            </a:r>
            <a:endParaRPr lang="en-US" dirty="0">
              <a:latin typeface="Bookman Old Style" panose="020506040505050202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420771" y="2749224"/>
            <a:ext cx="251992" cy="2519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74312" y="2231722"/>
            <a:ext cx="319318" cy="2519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25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E1001DC-C8C8-0498-FDD8-8AB5F632839D}"/>
              </a:ext>
            </a:extLst>
          </p:cNvPr>
          <p:cNvGrpSpPr/>
          <p:nvPr/>
        </p:nvGrpSpPr>
        <p:grpSpPr>
          <a:xfrm rot="10306952">
            <a:off x="2963627" y="3017280"/>
            <a:ext cx="860408" cy="252724"/>
            <a:chOff x="1849408" y="2031822"/>
            <a:chExt cx="860408" cy="252724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37EC3313-8983-320F-8EC8-3791A9B838D7}"/>
                </a:ext>
              </a:extLst>
            </p:cNvPr>
            <p:cNvSpPr/>
            <p:nvPr/>
          </p:nvSpPr>
          <p:spPr>
            <a:xfrm rot="10800000">
              <a:off x="2155972" y="2031822"/>
              <a:ext cx="234436" cy="238175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9210806-7A46-E28B-499D-0F3C7FC00BCF}"/>
                </a:ext>
              </a:extLst>
            </p:cNvPr>
            <p:cNvCxnSpPr>
              <a:cxnSpLocks/>
            </p:cNvCxnSpPr>
            <p:nvPr/>
          </p:nvCxnSpPr>
          <p:spPr>
            <a:xfrm rot="10800000" flipH="1">
              <a:off x="1849408" y="2151792"/>
              <a:ext cx="211829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02793006-0FF9-6268-D3A6-99C960EF2FFD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1853382" y="2141035"/>
              <a:ext cx="2" cy="143511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D3B9131B-1ED6-2EBC-C31F-2C4A2787991B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2497987" y="2151792"/>
              <a:ext cx="211829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0C052555-EC43-7932-A7CD-23A328B611B1}"/>
                </a:ext>
              </a:extLst>
            </p:cNvPr>
            <p:cNvCxnSpPr>
              <a:cxnSpLocks/>
            </p:cNvCxnSpPr>
            <p:nvPr/>
          </p:nvCxnSpPr>
          <p:spPr>
            <a:xfrm rot="10800000" flipH="1">
              <a:off x="2705840" y="2138693"/>
              <a:ext cx="2" cy="143511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228573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9881</TotalTime>
  <Words>448</Words>
  <Application>Microsoft Office PowerPoint</Application>
  <PresentationFormat>Custom</PresentationFormat>
  <Paragraphs>164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Bookman Old Style</vt:lpstr>
      <vt:lpstr>Calibri</vt:lpstr>
      <vt:lpstr>Calibri Light</vt:lpstr>
      <vt:lpstr>Office Theme</vt:lpstr>
      <vt:lpstr>Big Bear City</vt:lpstr>
      <vt:lpstr>Redlands Muni</vt:lpstr>
      <vt:lpstr>Yucca Valley</vt:lpstr>
      <vt:lpstr>Banning</vt:lpstr>
      <vt:lpstr>Palm Springs</vt:lpstr>
      <vt:lpstr>Hemet Ryan</vt:lpstr>
      <vt:lpstr>Bermuda Dunes</vt:lpstr>
      <vt:lpstr>Thermal</vt:lpstr>
      <vt:lpstr>Ernst  Field  (Narrow, look for widest spot without bushes)</vt:lpstr>
      <vt:lpstr>Lake Riverside</vt:lpstr>
      <vt:lpstr>French Valley</vt:lpstr>
      <vt:lpstr>Pauma Valley</vt:lpstr>
      <vt:lpstr>Borrego Valley</vt:lpstr>
      <vt:lpstr>Agua Caliente</vt:lpstr>
      <vt:lpstr>Borrego Air Ranch (pvt)</vt:lpstr>
      <vt:lpstr>Jacumba</vt:lpstr>
    </vt:vector>
  </TitlesOfParts>
  <Company>Neustar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Schibler, Greg</dc:creator>
  <cp:lastModifiedBy>Schibler, Gregory</cp:lastModifiedBy>
  <cp:revision>61</cp:revision>
  <cp:lastPrinted>2017-09-01T18:15:38Z</cp:lastPrinted>
  <dcterms:created xsi:type="dcterms:W3CDTF">2017-04-25T04:58:53Z</dcterms:created>
  <dcterms:modified xsi:type="dcterms:W3CDTF">2024-02-16T01:21:22Z</dcterms:modified>
</cp:coreProperties>
</file>